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50"/>
  </p:notesMasterIdLst>
  <p:sldIdLst>
    <p:sldId id="258" r:id="rId3"/>
    <p:sldId id="260" r:id="rId4"/>
    <p:sldId id="275" r:id="rId5"/>
    <p:sldId id="259" r:id="rId6"/>
    <p:sldId id="311" r:id="rId7"/>
    <p:sldId id="310" r:id="rId8"/>
    <p:sldId id="392" r:id="rId9"/>
    <p:sldId id="366" r:id="rId10"/>
    <p:sldId id="371" r:id="rId11"/>
    <p:sldId id="372" r:id="rId12"/>
    <p:sldId id="333" r:id="rId13"/>
    <p:sldId id="393" r:id="rId14"/>
    <p:sldId id="323" r:id="rId15"/>
    <p:sldId id="343" r:id="rId16"/>
    <p:sldId id="395" r:id="rId17"/>
    <p:sldId id="394" r:id="rId18"/>
    <p:sldId id="330" r:id="rId19"/>
    <p:sldId id="331" r:id="rId20"/>
    <p:sldId id="332" r:id="rId21"/>
    <p:sldId id="350" r:id="rId22"/>
    <p:sldId id="346" r:id="rId23"/>
    <p:sldId id="344" r:id="rId24"/>
    <p:sldId id="378" r:id="rId25"/>
    <p:sldId id="329" r:id="rId26"/>
    <p:sldId id="342" r:id="rId27"/>
    <p:sldId id="396" r:id="rId28"/>
    <p:sldId id="400" r:id="rId29"/>
    <p:sldId id="401" r:id="rId30"/>
    <p:sldId id="402" r:id="rId31"/>
    <p:sldId id="403" r:id="rId32"/>
    <p:sldId id="309" r:id="rId33"/>
    <p:sldId id="324" r:id="rId34"/>
    <p:sldId id="325" r:id="rId35"/>
    <p:sldId id="351" r:id="rId36"/>
    <p:sldId id="398" r:id="rId37"/>
    <p:sldId id="399" r:id="rId38"/>
    <p:sldId id="348" r:id="rId39"/>
    <p:sldId id="352" r:id="rId40"/>
    <p:sldId id="353" r:id="rId41"/>
    <p:sldId id="335" r:id="rId42"/>
    <p:sldId id="336" r:id="rId43"/>
    <p:sldId id="337" r:id="rId44"/>
    <p:sldId id="339" r:id="rId45"/>
    <p:sldId id="338" r:id="rId46"/>
    <p:sldId id="345" r:id="rId47"/>
    <p:sldId id="340" r:id="rId48"/>
    <p:sldId id="34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579F18-05B7-4EEF-B382-05C13CBD2B60}">
          <p14:sldIdLst>
            <p14:sldId id="258"/>
            <p14:sldId id="260"/>
            <p14:sldId id="275"/>
            <p14:sldId id="259"/>
            <p14:sldId id="311"/>
            <p14:sldId id="310"/>
            <p14:sldId id="392"/>
            <p14:sldId id="366"/>
            <p14:sldId id="371"/>
            <p14:sldId id="372"/>
            <p14:sldId id="333"/>
            <p14:sldId id="393"/>
            <p14:sldId id="323"/>
            <p14:sldId id="343"/>
            <p14:sldId id="395"/>
            <p14:sldId id="394"/>
            <p14:sldId id="330"/>
            <p14:sldId id="331"/>
            <p14:sldId id="332"/>
            <p14:sldId id="350"/>
            <p14:sldId id="346"/>
            <p14:sldId id="344"/>
            <p14:sldId id="378"/>
            <p14:sldId id="329"/>
            <p14:sldId id="342"/>
            <p14:sldId id="396"/>
            <p14:sldId id="400"/>
            <p14:sldId id="401"/>
            <p14:sldId id="402"/>
            <p14:sldId id="403"/>
          </p14:sldIdLst>
        </p14:section>
        <p14:section name="Backup" id="{7960DA89-BAA0-4B3E-AAB9-9F016A6BDC8F}">
          <p14:sldIdLst>
            <p14:sldId id="309"/>
            <p14:sldId id="324"/>
            <p14:sldId id="325"/>
            <p14:sldId id="351"/>
          </p14:sldIdLst>
        </p14:section>
        <p14:section name="Data Integrity" id="{3BDAD268-9644-41FD-A967-6C3F52417E50}">
          <p14:sldIdLst>
            <p14:sldId id="398"/>
            <p14:sldId id="399"/>
            <p14:sldId id="348"/>
            <p14:sldId id="352"/>
            <p14:sldId id="353"/>
          </p14:sldIdLst>
        </p14:section>
        <p14:section name="Variants" id="{D4FB02D0-9CFC-4928-AF4F-831884D80741}">
          <p14:sldIdLst>
            <p14:sldId id="335"/>
            <p14:sldId id="336"/>
            <p14:sldId id="337"/>
            <p14:sldId id="339"/>
            <p14:sldId id="338"/>
            <p14:sldId id="345"/>
            <p14:sldId id="340"/>
            <p14:sldId id="3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01" autoAdjust="0"/>
    <p:restoredTop sz="74740" autoAdjust="0"/>
  </p:normalViewPr>
  <p:slideViewPr>
    <p:cSldViewPr snapToGrid="0">
      <p:cViewPr varScale="1">
        <p:scale>
          <a:sx n="93" d="100"/>
          <a:sy n="93" d="100"/>
        </p:scale>
        <p:origin x="151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DE77F-20CA-413A-856F-CB1255B239E6}" type="datetimeFigureOut">
              <a:rPr lang="en-US" smtClean="0"/>
              <a:t>4/6/2021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DEE7D-7B50-419D-B652-B8B5080B6C6C}" type="slidenum">
              <a:rPr lang="en-US" smtClean="0"/>
              <a:t>‹#›</a:t>
            </a:fld>
            <a:endParaRPr lang="en-US"/>
          </a:p>
        </p:txBody>
      </p:sp>
    </p:spTree>
    <p:extLst>
      <p:ext uri="{BB962C8B-B14F-4D97-AF65-F5344CB8AC3E}">
        <p14:creationId xmlns:p14="http://schemas.microsoft.com/office/powerpoint/2010/main" val="137522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AI</a:t>
            </a:r>
            <a:r>
              <a:rPr lang="en-US" baseline="0" dirty="0"/>
              <a:t> software solves problems without being preprogrammed explicitly  </a:t>
            </a:r>
          </a:p>
          <a:p>
            <a:pPr marL="171450" indent="-171450">
              <a:buFontTx/>
              <a:buChar char="-"/>
            </a:pPr>
            <a:r>
              <a:rPr lang="en-US" baseline="0" dirty="0"/>
              <a:t>“Agent” = software + policy  </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ML = data-driven  </a:t>
            </a:r>
          </a:p>
          <a:p>
            <a:pPr marL="171450" indent="-171450">
              <a:buFontTx/>
              <a:buChar char="-"/>
            </a:pPr>
            <a:r>
              <a:rPr lang="en-US" baseline="0" dirty="0"/>
              <a:t>Reinforcement learning –  agent in environment maximizing heuristic notion of reward </a:t>
            </a:r>
          </a:p>
          <a:p>
            <a:pPr marL="171450" indent="-171450">
              <a:buFontTx/>
              <a:buChar char="-"/>
            </a:pPr>
            <a:endParaRPr lang="en-US" baseline="0" dirty="0"/>
          </a:p>
          <a:p>
            <a:pPr marL="0" indent="0">
              <a:buFontTx/>
              <a:buNone/>
            </a:pPr>
            <a:r>
              <a:rPr lang="en-US" dirty="0"/>
              <a:t>AI</a:t>
            </a:r>
            <a:r>
              <a:rPr lang="en-US" baseline="0" dirty="0"/>
              <a:t> = software, DS = report </a:t>
            </a:r>
          </a:p>
          <a:p>
            <a:pPr marL="0" indent="0">
              <a:buFontTx/>
              <a:buNone/>
            </a:pPr>
            <a:endParaRPr lang="en-US" baseline="0" dirty="0"/>
          </a:p>
          <a:p>
            <a:pPr marL="0" indent="0">
              <a:buFontTx/>
              <a:buNone/>
            </a:pPr>
            <a:r>
              <a:rPr lang="en-US" baseline="0" dirty="0"/>
              <a:t>Algorithm = procedure, steps to do something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6</a:t>
            </a:fld>
            <a:endParaRPr lang="en-US" altLang="en-US"/>
          </a:p>
        </p:txBody>
      </p:sp>
    </p:spTree>
    <p:extLst>
      <p:ext uri="{BB962C8B-B14F-4D97-AF65-F5344CB8AC3E}">
        <p14:creationId xmlns:p14="http://schemas.microsoft.com/office/powerpoint/2010/main" val="1677288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a:t>
            </a:r>
            <a:r>
              <a:rPr lang="en-US" baseline="0" dirty="0"/>
              <a:t> lights have city backgrounds.  Red lights do not.  ML model may fit to this pattern rather than the response we care about (stoplight color)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35</a:t>
            </a:fld>
            <a:endParaRPr lang="en-US" altLang="en-US"/>
          </a:p>
        </p:txBody>
      </p:sp>
    </p:spTree>
    <p:extLst>
      <p:ext uri="{BB962C8B-B14F-4D97-AF65-F5344CB8AC3E}">
        <p14:creationId xmlns:p14="http://schemas.microsoft.com/office/powerpoint/2010/main" val="1736020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presence of a ruler in the image is likely to be correlated to cancerous tumors.  ML models may pick up on this as a feature to help it discriminate between benign and cancerous tumors.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36</a:t>
            </a:fld>
            <a:endParaRPr lang="en-US" altLang="en-US"/>
          </a:p>
        </p:txBody>
      </p:sp>
    </p:spTree>
    <p:extLst>
      <p:ext uri="{BB962C8B-B14F-4D97-AF65-F5344CB8AC3E}">
        <p14:creationId xmlns:p14="http://schemas.microsoft.com/office/powerpoint/2010/main" val="177555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presence of a ruler in the image is likely to be correlated to cancerous tumors.  ML models may pick up on this as a feature to help it discriminate between benign and cancerous tumors.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37</a:t>
            </a:fld>
            <a:endParaRPr lang="en-US" altLang="en-US"/>
          </a:p>
        </p:txBody>
      </p:sp>
    </p:spTree>
    <p:extLst>
      <p:ext uri="{BB962C8B-B14F-4D97-AF65-F5344CB8AC3E}">
        <p14:creationId xmlns:p14="http://schemas.microsoft.com/office/powerpoint/2010/main" val="404826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38</a:t>
            </a:fld>
            <a:endParaRPr lang="en-US" altLang="en-US"/>
          </a:p>
        </p:txBody>
      </p:sp>
    </p:spTree>
    <p:extLst>
      <p:ext uri="{BB962C8B-B14F-4D97-AF65-F5344CB8AC3E}">
        <p14:creationId xmlns:p14="http://schemas.microsoft.com/office/powerpoint/2010/main" val="2219596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39</a:t>
            </a:fld>
            <a:endParaRPr lang="en-US" altLang="en-US"/>
          </a:p>
        </p:txBody>
      </p:sp>
    </p:spTree>
    <p:extLst>
      <p:ext uri="{BB962C8B-B14F-4D97-AF65-F5344CB8AC3E}">
        <p14:creationId xmlns:p14="http://schemas.microsoft.com/office/powerpoint/2010/main" val="411753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41</a:t>
            </a:fld>
            <a:endParaRPr lang="en-US" altLang="en-US"/>
          </a:p>
        </p:txBody>
      </p:sp>
    </p:spTree>
    <p:extLst>
      <p:ext uri="{BB962C8B-B14F-4D97-AF65-F5344CB8AC3E}">
        <p14:creationId xmlns:p14="http://schemas.microsoft.com/office/powerpoint/2010/main" val="331685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to</a:t>
            </a:r>
            <a:r>
              <a:rPr lang="en-US" baseline="0" dirty="0"/>
              <a:t> build a </a:t>
            </a:r>
            <a:r>
              <a:rPr lang="en-US" b="1" dirty="0"/>
              <a:t>symbolic</a:t>
            </a:r>
            <a:r>
              <a:rPr lang="en-US" b="1" baseline="0" dirty="0"/>
              <a:t> description </a:t>
            </a:r>
            <a:r>
              <a:rPr lang="en-US" baseline="0" dirty="0"/>
              <a:t>of problem space.  (e.g. </a:t>
            </a:r>
            <a:r>
              <a:rPr lang="en-US" baseline="0" dirty="0" err="1"/>
              <a:t>SysML</a:t>
            </a:r>
            <a:r>
              <a:rPr lang="en-US" baseline="0" dirty="0"/>
              <a:t> model) </a:t>
            </a:r>
          </a:p>
          <a:p>
            <a:endParaRPr lang="en-US" baseline="0" dirty="0"/>
          </a:p>
          <a:p>
            <a:r>
              <a:rPr lang="en-US" baseline="0" dirty="0"/>
              <a:t>Agent is software that can logically navigate the problem space.  </a:t>
            </a:r>
          </a:p>
          <a:p>
            <a:r>
              <a:rPr lang="en-US" baseline="0" dirty="0"/>
              <a:t>	+ Percepts, actions </a:t>
            </a:r>
          </a:p>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7</a:t>
            </a:fld>
            <a:endParaRPr lang="en-US" altLang="en-US"/>
          </a:p>
        </p:txBody>
      </p:sp>
    </p:spTree>
    <p:extLst>
      <p:ext uri="{BB962C8B-B14F-4D97-AF65-F5344CB8AC3E}">
        <p14:creationId xmlns:p14="http://schemas.microsoft.com/office/powerpoint/2010/main" val="383678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Majority of economic</a:t>
            </a:r>
            <a:r>
              <a:rPr lang="en-US" baseline="0" dirty="0"/>
              <a:t> value comes from supervised learning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C2944A4-BE83-F140-9F51-6CC3B6D54F49}"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03530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that the hidden nodes pick up on are extremely difficult to decipher.  This is why it is considered a black-box algorithm.</a:t>
            </a:r>
          </a:p>
          <a:p>
            <a:endParaRPr lang="en-US" dirty="0"/>
          </a:p>
          <a:p>
            <a:r>
              <a:rPr lang="en-US" dirty="0"/>
              <a:t>It is unlikely that they will hone in on human constructs unless we very carefully design the network inputs so that they do.  </a:t>
            </a:r>
          </a:p>
          <a:p>
            <a:endParaRPr lang="en-US" dirty="0"/>
          </a:p>
          <a:p>
            <a:r>
              <a:rPr lang="en-US" dirty="0"/>
              <a:t>But the strength of neural networks is that they can figure out the internal values for you (although not necessarily interpretable).</a:t>
            </a:r>
          </a:p>
          <a:p>
            <a:endParaRPr lang="en-US" dirty="0"/>
          </a:p>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16</a:t>
            </a:fld>
            <a:endParaRPr lang="en-US" altLang="en-US"/>
          </a:p>
        </p:txBody>
      </p:sp>
    </p:spTree>
    <p:extLst>
      <p:ext uri="{BB962C8B-B14F-4D97-AF65-F5344CB8AC3E}">
        <p14:creationId xmlns:p14="http://schemas.microsoft.com/office/powerpoint/2010/main" val="1648130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22</a:t>
            </a:fld>
            <a:endParaRPr lang="en-US" altLang="en-US"/>
          </a:p>
        </p:txBody>
      </p:sp>
    </p:spTree>
    <p:extLst>
      <p:ext uri="{BB962C8B-B14F-4D97-AF65-F5344CB8AC3E}">
        <p14:creationId xmlns:p14="http://schemas.microsoft.com/office/powerpoint/2010/main" val="635654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23</a:t>
            </a:fld>
            <a:endParaRPr lang="en-US" altLang="en-US"/>
          </a:p>
        </p:txBody>
      </p:sp>
    </p:spTree>
    <p:extLst>
      <p:ext uri="{BB962C8B-B14F-4D97-AF65-F5344CB8AC3E}">
        <p14:creationId xmlns:p14="http://schemas.microsoft.com/office/powerpoint/2010/main" val="4115766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data is labeled.</a:t>
            </a:r>
            <a:r>
              <a:rPr lang="en-US" baseline="0" dirty="0"/>
              <a:t>  Note that response variable is a column.  Note that data is tabular </a:t>
            </a:r>
          </a:p>
          <a:p>
            <a:endParaRPr lang="en-US" baseline="0" dirty="0"/>
          </a:p>
          <a:p>
            <a:r>
              <a:rPr lang="en-US" dirty="0"/>
              <a:t>Supervised</a:t>
            </a:r>
            <a:r>
              <a:rPr lang="en-US" baseline="0" dirty="0"/>
              <a:t> learning problem – predicting price</a:t>
            </a:r>
          </a:p>
          <a:p>
            <a:r>
              <a:rPr lang="en-US" baseline="0" dirty="0"/>
              <a:t>Unsupervised learning problem – cluster homes into groups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32</a:t>
            </a:fld>
            <a:endParaRPr lang="en-US" altLang="en-US"/>
          </a:p>
        </p:txBody>
      </p:sp>
    </p:spTree>
    <p:extLst>
      <p:ext uri="{BB962C8B-B14F-4D97-AF65-F5344CB8AC3E}">
        <p14:creationId xmlns:p14="http://schemas.microsoft.com/office/powerpoint/2010/main" val="1823570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33</a:t>
            </a:fld>
            <a:endParaRPr lang="en-US" altLang="en-US"/>
          </a:p>
        </p:txBody>
      </p:sp>
    </p:spTree>
    <p:extLst>
      <p:ext uri="{BB962C8B-B14F-4D97-AF65-F5344CB8AC3E}">
        <p14:creationId xmlns:p14="http://schemas.microsoft.com/office/powerpoint/2010/main" val="2372252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34</a:t>
            </a:fld>
            <a:endParaRPr lang="en-US" altLang="en-US"/>
          </a:p>
        </p:txBody>
      </p:sp>
    </p:spTree>
    <p:extLst>
      <p:ext uri="{BB962C8B-B14F-4D97-AF65-F5344CB8AC3E}">
        <p14:creationId xmlns:p14="http://schemas.microsoft.com/office/powerpoint/2010/main" val="3939223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E4D19C-B141-4A20-BC5D-0965EDC7E6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4E493D-F98D-416E-85D5-C887D7A83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051A1-E1ED-4617-8D96-34FCD0B05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52CFC4-96AD-48B7-80F4-C9E88719BE3E}"/>
              </a:ext>
            </a:extLst>
          </p:cNvPr>
          <p:cNvSpPr>
            <a:spLocks noGrp="1"/>
          </p:cNvSpPr>
          <p:nvPr>
            <p:ph type="dt" sz="half" idx="10"/>
          </p:nvPr>
        </p:nvSpPr>
        <p:spPr/>
        <p:txBody>
          <a:bodyPr/>
          <a:lstStyle/>
          <a:p>
            <a:fld id="{0A2371AA-2AC7-4C3A-A126-6D51AAF6DEE0}" type="datetimeFigureOut">
              <a:rPr lang="en-US" smtClean="0"/>
              <a:t>4/6/2021</a:t>
            </a:fld>
            <a:endParaRPr lang="en-US"/>
          </a:p>
        </p:txBody>
      </p:sp>
      <p:sp>
        <p:nvSpPr>
          <p:cNvPr id="5" name="Footer Placeholder 4">
            <a:extLst>
              <a:ext uri="{FF2B5EF4-FFF2-40B4-BE49-F238E27FC236}">
                <a16:creationId xmlns:a16="http://schemas.microsoft.com/office/drawing/2014/main" id="{36F57A23-F19D-4022-A7AB-D703B1FFF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1223E-B808-46C5-BCE3-F7F4BA42CE71}"/>
              </a:ext>
            </a:extLst>
          </p:cNvPr>
          <p:cNvSpPr>
            <a:spLocks noGrp="1"/>
          </p:cNvSpPr>
          <p:nvPr>
            <p:ph type="sldNum" sz="quarter" idx="12"/>
          </p:nvPr>
        </p:nvSpPr>
        <p:spPr/>
        <p:txBody>
          <a:bodyPr/>
          <a:lstStyle/>
          <a:p>
            <a:fld id="{29D9F063-2404-4B7F-8EC2-84AF9A141AD0}" type="slidenum">
              <a:rPr lang="en-US" smtClean="0"/>
              <a:t>‹#›</a:t>
            </a:fld>
            <a:endParaRPr lang="en-US"/>
          </a:p>
        </p:txBody>
      </p:sp>
      <p:pic>
        <p:nvPicPr>
          <p:cNvPr id="11" name="Picture 10">
            <a:extLst>
              <a:ext uri="{FF2B5EF4-FFF2-40B4-BE49-F238E27FC236}">
                <a16:creationId xmlns:a16="http://schemas.microsoft.com/office/drawing/2014/main" id="{283C783F-9A92-4011-97CB-65A40BB69D47}"/>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1342" b="12082" l="1569" r="14125">
                        <a14:foregroundMark x1="5000" y1="6851" x2="5000" y2="6851"/>
                        <a14:foregroundMark x1="3133" y1="10765" x2="3133" y2="10765"/>
                        <a14:foregroundMark x1="3933" y1="11121" x2="3933" y2="11121"/>
                        <a14:foregroundMark x1="5200" y1="11032" x2="5200" y2="11032"/>
                        <a14:foregroundMark x1="6533" y1="11032" x2="6533" y2="11032"/>
                        <a14:foregroundMark x1="7733" y1="10053" x2="7733" y2="10053"/>
                        <a14:foregroundMark x1="10733" y1="5516" x2="10733" y2="5516"/>
                        <a14:foregroundMark x1="5067" y1="6317" x2="5067" y2="6317"/>
                        <a14:foregroundMark x1="9933" y1="5961" x2="9933" y2="5961"/>
                        <a14:foregroundMark x1="11733" y1="5872" x2="11733" y2="5872"/>
                        <a14:foregroundMark x1="10800" y1="5427" x2="10800" y2="5427"/>
                        <a14:foregroundMark x1="11267" y1="6673" x2="11267" y2="6673"/>
                        <a14:foregroundMark x1="10933" y1="6584" x2="10933" y2="6584"/>
                        <a14:foregroundMark x1="10400" y1="6495" x2="10400" y2="6495"/>
                        <a14:foregroundMark x1="10333" y1="6940" x2="10333" y2="6940"/>
                        <a14:foregroundMark x1="10800" y1="8274" x2="10800" y2="8363"/>
                        <a14:foregroundMark x1="9933" y1="8986" x2="9933" y2="8986"/>
                        <a14:foregroundMark x1="12800" y1="7028" x2="12800" y2="7028"/>
                        <a14:foregroundMark x1="12267" y1="6228" x2="12267" y2="6228"/>
                        <a14:foregroundMark x1="13333" y1="4715" x2="13333" y2="4715"/>
                        <a14:foregroundMark x1="10933" y1="4537" x2="10933" y2="4537"/>
                        <a14:foregroundMark x1="10200" y1="4715" x2="10200" y2="4715"/>
                        <a14:foregroundMark x1="5000" y1="11121" x2="5000" y2="11121"/>
                        <a14:foregroundMark x1="4933" y1="11210" x2="4933" y2="11210"/>
                        <a14:foregroundMark x1="6067" y1="11210" x2="6067" y2="11210"/>
                      </a14:backgroundRemoval>
                    </a14:imgEffect>
                  </a14:imgLayer>
                </a14:imgProps>
              </a:ext>
            </a:extLst>
          </a:blip>
          <a:srcRect r="84306" b="86576"/>
          <a:stretch/>
        </p:blipFill>
        <p:spPr>
          <a:xfrm>
            <a:off x="8435785" y="-37633"/>
            <a:ext cx="1629790" cy="1023471"/>
          </a:xfrm>
          <a:prstGeom prst="rect">
            <a:avLst/>
          </a:prstGeom>
        </p:spPr>
      </p:pic>
      <p:pic>
        <p:nvPicPr>
          <p:cNvPr id="13" name="Picture 12" descr="Text&#10;&#10;Description automatically generated">
            <a:extLst>
              <a:ext uri="{FF2B5EF4-FFF2-40B4-BE49-F238E27FC236}">
                <a16:creationId xmlns:a16="http://schemas.microsoft.com/office/drawing/2014/main" id="{9DC1C00C-D9A5-4C03-8DE6-1182396546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35896" y="223408"/>
            <a:ext cx="1749117" cy="581994"/>
          </a:xfrm>
          <a:prstGeom prst="rect">
            <a:avLst/>
          </a:prstGeom>
        </p:spPr>
      </p:pic>
    </p:spTree>
    <p:extLst>
      <p:ext uri="{BB962C8B-B14F-4D97-AF65-F5344CB8AC3E}">
        <p14:creationId xmlns:p14="http://schemas.microsoft.com/office/powerpoint/2010/main" val="801449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C0BFBF-9E93-42F1-B268-A842AA1C6F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4880EA-D45A-48D2-87FD-1238CD98A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D48B7-99B5-403E-B4A4-BAB7200EADD0}"/>
              </a:ext>
            </a:extLst>
          </p:cNvPr>
          <p:cNvSpPr>
            <a:spLocks noGrp="1"/>
          </p:cNvSpPr>
          <p:nvPr>
            <p:ph type="dt" sz="half" idx="10"/>
          </p:nvPr>
        </p:nvSpPr>
        <p:spPr/>
        <p:txBody>
          <a:bodyPr/>
          <a:lstStyle/>
          <a:p>
            <a:fld id="{0A2371AA-2AC7-4C3A-A126-6D51AAF6DEE0}" type="datetimeFigureOut">
              <a:rPr lang="en-US" smtClean="0"/>
              <a:t>4/6/2021</a:t>
            </a:fld>
            <a:endParaRPr lang="en-US"/>
          </a:p>
        </p:txBody>
      </p:sp>
      <p:sp>
        <p:nvSpPr>
          <p:cNvPr id="5" name="Footer Placeholder 4">
            <a:extLst>
              <a:ext uri="{FF2B5EF4-FFF2-40B4-BE49-F238E27FC236}">
                <a16:creationId xmlns:a16="http://schemas.microsoft.com/office/drawing/2014/main" id="{F9E6C367-DD7C-4546-BC49-94F5DDE056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F5C17-B3DE-4803-8535-BE19DA9EFED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10866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One Column">
    <p:spTree>
      <p:nvGrpSpPr>
        <p:cNvPr id="1" name=""/>
        <p:cNvGrpSpPr/>
        <p:nvPr/>
      </p:nvGrpSpPr>
      <p:grpSpPr>
        <a:xfrm>
          <a:off x="0" y="0"/>
          <a:ext cx="0" cy="0"/>
          <a:chOff x="0" y="0"/>
          <a:chExt cx="0" cy="0"/>
        </a:xfrm>
      </p:grpSpPr>
      <p:sp>
        <p:nvSpPr>
          <p:cNvPr id="21" name="Text Placeholder 2"/>
          <p:cNvSpPr>
            <a:spLocks noGrp="1"/>
          </p:cNvSpPr>
          <p:nvPr>
            <p:ph idx="1" hasCustomPrompt="1"/>
          </p:nvPr>
        </p:nvSpPr>
        <p:spPr bwMode="auto">
          <a:xfrm>
            <a:off x="589614" y="1228725"/>
            <a:ext cx="10792917" cy="4714874"/>
          </a:xfrm>
          <a:prstGeom prst="rect">
            <a:avLst/>
          </a:prstGeom>
          <a:noFill/>
          <a:ln w="9525">
            <a:noFill/>
            <a:miter lim="800000"/>
            <a:headEnd/>
            <a:tailEnd/>
          </a:ln>
        </p:spPr>
        <p:txBody>
          <a:bodyPr/>
          <a:lstStyle>
            <a:lvl1pPr marL="342900" indent="-342900">
              <a:spcBef>
                <a:spcPts val="0"/>
              </a:spcBef>
              <a:buFont typeface="Arial" panose="020B0604020202020204" pitchFamily="34" charset="0"/>
              <a:buChar char="•"/>
              <a:defRPr sz="1800" b="0" baseline="0">
                <a:solidFill>
                  <a:schemeClr val="tx1"/>
                </a:solidFill>
              </a:defRPr>
            </a:lvl1pPr>
            <a:lvl2pPr marL="857250" indent="-342900">
              <a:spcBef>
                <a:spcPts val="0"/>
              </a:spcBef>
              <a:buFont typeface="Arial" panose="020B0604020202020204" pitchFamily="34" charset="0"/>
              <a:buChar char="•"/>
              <a:defRPr sz="1800" baseline="0">
                <a:solidFill>
                  <a:schemeClr val="tx1"/>
                </a:solidFill>
              </a:defRPr>
            </a:lvl2pPr>
            <a:lvl3pPr marL="1257300" indent="-342900">
              <a:spcBef>
                <a:spcPts val="0"/>
              </a:spcBef>
              <a:spcAft>
                <a:spcPts val="0"/>
              </a:spcAft>
              <a:buFont typeface="Arial" panose="020B0604020202020204" pitchFamily="34" charset="0"/>
              <a:buChar char="•"/>
              <a:defRPr sz="1800" baseline="0">
                <a:solidFill>
                  <a:schemeClr val="tx1"/>
                </a:solidFill>
              </a:defRPr>
            </a:lvl3pPr>
            <a:lvl4pPr marL="1028700" indent="0">
              <a:buNone/>
              <a:defRPr sz="1800">
                <a:solidFill>
                  <a:schemeClr val="tx1"/>
                </a:solidFill>
              </a:defRPr>
            </a:lvl4pPr>
            <a:lvl5pPr>
              <a:defRPr sz="1800" baseline="0">
                <a:solidFill>
                  <a:schemeClr val="tx1"/>
                </a:solidFill>
              </a:defRPr>
            </a:lvl5pPr>
            <a:lvl6pPr>
              <a:defRPr baseline="0"/>
            </a:lvl6pPr>
            <a:lvl7pPr>
              <a:defRPr baseline="0"/>
            </a:lvl7pPr>
          </a:lstStyle>
          <a:p>
            <a:pPr marL="342900" indent="-342900">
              <a:buFont typeface="Arial" panose="020B0604020202020204" pitchFamily="34" charset="0"/>
              <a:buChar char="•"/>
            </a:pPr>
            <a:r>
              <a:rPr lang="en-US" dirty="0"/>
              <a:t>First level </a:t>
            </a:r>
          </a:p>
          <a:p>
            <a:pPr marL="857250" lvl="1" indent="-342900">
              <a:buFont typeface="Arial" panose="020B0604020202020204" pitchFamily="34" charset="0"/>
              <a:buChar char="•"/>
            </a:pPr>
            <a:r>
              <a:rPr lang="en-US" dirty="0"/>
              <a:t>Second level </a:t>
            </a:r>
          </a:p>
          <a:p>
            <a:pPr marL="1257300" lvl="2" indent="-342900">
              <a:buFont typeface="Arial" panose="020B0604020202020204" pitchFamily="34" charset="0"/>
              <a:buChar char="•"/>
            </a:pPr>
            <a:r>
              <a:rPr lang="en-US" dirty="0"/>
              <a:t>Third level </a:t>
            </a:r>
          </a:p>
          <a:p>
            <a:pPr marL="1257300" lvl="2" indent="-342900">
              <a:buFont typeface="Arial" panose="020B0604020202020204" pitchFamily="34" charset="0"/>
              <a:buChar char="•"/>
            </a:pPr>
            <a:r>
              <a:rPr lang="en-US" dirty="0"/>
              <a:t>Third level </a:t>
            </a:r>
          </a:p>
          <a:p>
            <a:pPr marL="1371600" lvl="3" indent="-342900">
              <a:buFont typeface="Arial" panose="020B0604020202020204" pitchFamily="34" charset="0"/>
              <a:buChar char="•"/>
            </a:pPr>
            <a:r>
              <a:rPr lang="en-US" dirty="0"/>
              <a:t>Fourth one</a:t>
            </a:r>
          </a:p>
          <a:p>
            <a:pPr marL="2171700" lvl="4" indent="-342900">
              <a:buFont typeface="Arial" panose="020B0604020202020204" pitchFamily="34" charset="0"/>
              <a:buChar char="•"/>
            </a:pPr>
            <a:r>
              <a:rPr lang="en-US" dirty="0"/>
              <a:t>Fifth one </a:t>
            </a:r>
          </a:p>
          <a:p>
            <a:pPr marL="2857500" lvl="5" indent="-342900">
              <a:buFont typeface="Arial" panose="020B0604020202020204" pitchFamily="34" charset="0"/>
              <a:buChar char="•"/>
            </a:pPr>
            <a:r>
              <a:rPr lang="en-US" dirty="0"/>
              <a:t>Sixth one </a:t>
            </a:r>
          </a:p>
          <a:p>
            <a:pPr marL="3314700" lvl="6" indent="-342900">
              <a:buFont typeface="Arial" panose="020B0604020202020204" pitchFamily="34" charset="0"/>
              <a:buChar char="•"/>
            </a:pPr>
            <a:r>
              <a:rPr lang="en-US" dirty="0"/>
              <a:t>Seventh </a:t>
            </a:r>
          </a:p>
          <a:p>
            <a:pPr marL="857250" lvl="1" indent="-342900">
              <a:buFont typeface="Arial" panose="020B0604020202020204" pitchFamily="34" charset="0"/>
              <a:buChar char="•"/>
            </a:pPr>
            <a:r>
              <a:rPr lang="en-US" dirty="0"/>
              <a:t>Another one </a:t>
            </a:r>
          </a:p>
          <a:p>
            <a:pPr marL="342900" lvl="0" indent="-342900">
              <a:buFont typeface="Arial" panose="020B0604020202020204" pitchFamily="34" charset="0"/>
              <a:buChar char="•"/>
            </a:pPr>
            <a:r>
              <a:rPr lang="en-US" dirty="0"/>
              <a:t>Yet another</a:t>
            </a:r>
          </a:p>
          <a:p>
            <a:pPr marL="342900" lvl="0" indent="-342900">
              <a:buFont typeface="Arial" panose="020B0604020202020204" pitchFamily="34" charset="0"/>
              <a:buChar char="•"/>
            </a:pPr>
            <a:r>
              <a:rPr lang="en-US" dirty="0"/>
              <a:t>What </a:t>
            </a:r>
          </a:p>
          <a:p>
            <a:pPr marL="342900" lvl="0" indent="-342900">
              <a:buFont typeface="Arial" panose="020B0604020202020204" pitchFamily="34" charset="0"/>
              <a:buChar char="•"/>
            </a:pPr>
            <a:r>
              <a:rPr lang="en-US" dirty="0"/>
              <a:t>Another first level </a:t>
            </a:r>
          </a:p>
          <a:p>
            <a:pPr marL="857250" lvl="1" indent="-342900">
              <a:buFont typeface="Arial" panose="020B0604020202020204" pitchFamily="34" charset="0"/>
              <a:buChar char="•"/>
            </a:pPr>
            <a:r>
              <a:rPr lang="en-US" dirty="0"/>
              <a:t>Another second level </a:t>
            </a:r>
          </a:p>
          <a:p>
            <a:pPr marL="1257300" lvl="2" indent="-342900">
              <a:buFont typeface="Arial" panose="020B0604020202020204" pitchFamily="34" charset="0"/>
              <a:buChar char="•"/>
            </a:pPr>
            <a:r>
              <a:rPr lang="en-US" dirty="0"/>
              <a:t>Another third level </a:t>
            </a:r>
          </a:p>
          <a:p>
            <a:pPr lvl="2"/>
            <a:endParaRPr lang="en-US" noProof="0" dirty="0"/>
          </a:p>
        </p:txBody>
      </p:sp>
      <p:sp>
        <p:nvSpPr>
          <p:cNvPr id="6"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4041148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 top">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414105" y="6238568"/>
            <a:ext cx="9841519" cy="412956"/>
          </a:xfrm>
          <a:prstGeom prst="rect">
            <a:avLst/>
          </a:prstGeom>
        </p:spPr>
        <p:txBody>
          <a:bodyPr anchor="b"/>
          <a:lstStyle>
            <a:lvl1pPr>
              <a:defRPr sz="1800"/>
            </a:lvl1pPr>
          </a:lstStyle>
          <a:p>
            <a:endParaRPr lang="en-US" dirty="0">
              <a:solidFill>
                <a:srgbClr val="82786F"/>
              </a:solidFill>
            </a:endParaRPr>
          </a:p>
        </p:txBody>
      </p:sp>
      <p:sp>
        <p:nvSpPr>
          <p:cNvPr id="4" name="Title Placeholder 1"/>
          <p:cNvSpPr>
            <a:spLocks noGrp="1"/>
          </p:cNvSpPr>
          <p:nvPr>
            <p:ph type="title"/>
          </p:nvPr>
        </p:nvSpPr>
        <p:spPr bwMode="auto">
          <a:xfrm>
            <a:off x="2224320" y="236219"/>
            <a:ext cx="7421537" cy="801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b="1"/>
            </a:lvl1pPr>
          </a:lstStyle>
          <a:p>
            <a:pPr lvl="0"/>
            <a:r>
              <a:rPr lang="en-US" dirty="0"/>
              <a:t>Click to edit Master title text</a:t>
            </a:r>
          </a:p>
        </p:txBody>
      </p:sp>
    </p:spTree>
    <p:extLst>
      <p:ext uri="{BB962C8B-B14F-4D97-AF65-F5344CB8AC3E}">
        <p14:creationId xmlns:p14="http://schemas.microsoft.com/office/powerpoint/2010/main" val="2749971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White Cover Slide">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srcRect r="65000" b="67299"/>
          <a:stretch/>
        </p:blipFill>
        <p:spPr>
          <a:xfrm>
            <a:off x="0" y="3048"/>
            <a:ext cx="3462867" cy="2240619"/>
          </a:xfrm>
          <a:prstGeom prst="rect">
            <a:avLst/>
          </a:prstGeom>
        </p:spPr>
      </p:pic>
      <p:sp>
        <p:nvSpPr>
          <p:cNvPr id="20"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22"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23" name="Text Placeholder 7"/>
          <p:cNvSpPr>
            <a:spLocks noGrp="1"/>
          </p:cNvSpPr>
          <p:nvPr>
            <p:ph type="body" sz="quarter" idx="13" hasCustomPrompt="1"/>
          </p:nvPr>
        </p:nvSpPr>
        <p:spPr>
          <a:xfrm>
            <a:off x="408451" y="5376078"/>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5" name="Text Placeholder 7"/>
          <p:cNvSpPr>
            <a:spLocks noGrp="1"/>
          </p:cNvSpPr>
          <p:nvPr>
            <p:ph type="body" sz="quarter" idx="15" hasCustomPrompt="1"/>
          </p:nvPr>
        </p:nvSpPr>
        <p:spPr>
          <a:xfrm>
            <a:off x="408451" y="5967275"/>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6" name="Text Placeholder 7"/>
          <p:cNvSpPr>
            <a:spLocks noGrp="1"/>
          </p:cNvSpPr>
          <p:nvPr>
            <p:ph type="body" sz="quarter" idx="17" hasCustomPrompt="1"/>
          </p:nvPr>
        </p:nvSpPr>
        <p:spPr>
          <a:xfrm>
            <a:off x="408451" y="6487065"/>
            <a:ext cx="2685557" cy="366939"/>
          </a:xfrm>
          <a:prstGeom prst="rect">
            <a:avLst/>
          </a:prstGeom>
          <a:noFill/>
          <a:ln w="9525">
            <a:noFill/>
            <a:miter lim="800000"/>
            <a:headEnd/>
            <a:tailEnd/>
          </a:ln>
        </p:spPr>
        <p:txBody>
          <a:bodyPr/>
          <a:lstStyle>
            <a:lvl1pPr marL="0" indent="0" algn="l" rtl="0" fontAlgn="base">
              <a:lnSpc>
                <a:spcPts val="2000"/>
              </a:lnSpc>
              <a:spcBef>
                <a:spcPct val="0"/>
              </a:spcBef>
              <a:spcAft>
                <a:spcPct val="0"/>
              </a:spcAft>
              <a:defRPr lang="en-US" sz="800" kern="1200" baseline="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7" name="Rectangle 26"/>
          <p:cNvSpPr/>
          <p:nvPr userDrawn="1"/>
        </p:nvSpPr>
        <p:spPr>
          <a:xfrm>
            <a:off x="408451" y="2440244"/>
            <a:ext cx="10320000" cy="830997"/>
          </a:xfrm>
          <a:prstGeom prst="rect">
            <a:avLst/>
          </a:prstGeom>
        </p:spPr>
        <p:txBody>
          <a:bodyPr wrap="square">
            <a:spAutoFit/>
          </a:bodyPr>
          <a:lstStyle/>
          <a:p>
            <a:pPr lvl="0">
              <a:lnSpc>
                <a:spcPct val="100000"/>
              </a:lnSpc>
              <a:spcBef>
                <a:spcPts val="0"/>
              </a:spcBef>
              <a:defRPr/>
            </a:pPr>
            <a:r>
              <a:rPr lang="en-US" sz="2400" dirty="0">
                <a:solidFill>
                  <a:schemeClr val="tx1"/>
                </a:solidFill>
              </a:rPr>
              <a:t>U.S. ARMY COMBAT</a:t>
            </a:r>
            <a:r>
              <a:rPr lang="en-US" sz="2400" baseline="0" dirty="0">
                <a:solidFill>
                  <a:schemeClr val="tx1"/>
                </a:solidFill>
              </a:rPr>
              <a:t> CAPABILITIES DEVELOPMENT COMMAND –</a:t>
            </a:r>
          </a:p>
          <a:p>
            <a:pPr lvl="0">
              <a:lnSpc>
                <a:spcPct val="100000"/>
              </a:lnSpc>
              <a:spcBef>
                <a:spcPts val="0"/>
              </a:spcBef>
              <a:defRPr/>
            </a:pPr>
            <a:r>
              <a:rPr lang="en-US" sz="2400" dirty="0">
                <a:solidFill>
                  <a:schemeClr val="tx1"/>
                </a:solidFill>
              </a:rPr>
              <a:t>ARMAMENTS</a:t>
            </a:r>
            <a:r>
              <a:rPr lang="en-US" sz="2400" baseline="0" dirty="0">
                <a:solidFill>
                  <a:schemeClr val="tx1"/>
                </a:solidFill>
              </a:rPr>
              <a:t> </a:t>
            </a:r>
            <a:r>
              <a:rPr lang="en-US" sz="2400" dirty="0">
                <a:solidFill>
                  <a:schemeClr val="tx1"/>
                </a:solidFill>
              </a:rPr>
              <a:t>CENTER</a:t>
            </a:r>
          </a:p>
        </p:txBody>
      </p:sp>
      <p:sp>
        <p:nvSpPr>
          <p:cNvPr id="28" name="Text Placeholder 7"/>
          <p:cNvSpPr>
            <a:spLocks noGrp="1"/>
          </p:cNvSpPr>
          <p:nvPr>
            <p:ph type="body" sz="quarter" idx="12" hasCustomPrompt="1"/>
          </p:nvPr>
        </p:nvSpPr>
        <p:spPr>
          <a:xfrm>
            <a:off x="408451" y="4379765"/>
            <a:ext cx="10320000" cy="450784"/>
          </a:xfrm>
          <a:prstGeom prst="rect">
            <a:avLst/>
          </a:prstGeom>
          <a:noFill/>
          <a:ln w="9525">
            <a:noFill/>
            <a:miter lim="800000"/>
            <a:headEnd/>
            <a:tailEnd/>
          </a:ln>
        </p:spPr>
        <p:txBody>
          <a:bodyPr anchor="t"/>
          <a:lstStyle>
            <a:lvl1pPr marL="0" indent="0">
              <a:lnSpc>
                <a:spcPts val="2000"/>
              </a:lnSpc>
              <a:defRPr lang="en-US" sz="20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9" name="Text Placeholder 7"/>
          <p:cNvSpPr>
            <a:spLocks noGrp="1"/>
          </p:cNvSpPr>
          <p:nvPr>
            <p:ph type="body" sz="quarter" idx="18" hasCustomPrompt="1"/>
          </p:nvPr>
        </p:nvSpPr>
        <p:spPr>
          <a:xfrm>
            <a:off x="8984202" y="5495278"/>
            <a:ext cx="2663301" cy="701337"/>
          </a:xfrm>
          <a:prstGeom prst="rect">
            <a:avLst/>
          </a:prstGeom>
          <a:noFill/>
          <a:ln w="9525">
            <a:solidFill>
              <a:schemeClr val="accent2"/>
            </a:solidFill>
            <a:miter lim="800000"/>
            <a:headEnd/>
            <a:tailEnd/>
          </a:ln>
        </p:spPr>
        <p:txBody>
          <a:bodyPr wrap="square" lIns="182880" tIns="91440" rIns="182880" bIns="91440" anchor="ctr"/>
          <a:lstStyle>
            <a:lvl1pPr marL="0" indent="0" algn="ctr">
              <a:lnSpc>
                <a:spcPct val="100000"/>
              </a:lnSpc>
              <a:defRPr lang="en-US" sz="600" b="0" kern="1200" baseline="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pic>
        <p:nvPicPr>
          <p:cNvPr id="30" name="Picture 29"/>
          <p:cNvPicPr>
            <a:picLocks noChangeAspect="1"/>
          </p:cNvPicPr>
          <p:nvPr userDrawn="1"/>
        </p:nvPicPr>
        <p:blipFill rotWithShape="1">
          <a:blip r:embed="rId2"/>
          <a:srcRect l="60139" b="70557"/>
          <a:stretch/>
        </p:blipFill>
        <p:spPr>
          <a:xfrm>
            <a:off x="8017933" y="1407"/>
            <a:ext cx="4174066" cy="2017437"/>
          </a:xfrm>
          <a:prstGeom prst="rect">
            <a:avLst/>
          </a:prstGeom>
        </p:spPr>
      </p:pic>
    </p:spTree>
    <p:extLst>
      <p:ext uri="{BB962C8B-B14F-4D97-AF65-F5344CB8AC3E}">
        <p14:creationId xmlns:p14="http://schemas.microsoft.com/office/powerpoint/2010/main" val="399004293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Black Cover Slide (FOR DIGITAL USE ONLY)">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r="64375" b="66667"/>
          <a:stretch/>
        </p:blipFill>
        <p:spPr>
          <a:xfrm>
            <a:off x="0" y="2099"/>
            <a:ext cx="3488267" cy="2283901"/>
          </a:xfrm>
          <a:prstGeom prst="rect">
            <a:avLst/>
          </a:prstGeom>
        </p:spPr>
      </p:pic>
      <p:sp>
        <p:nvSpPr>
          <p:cNvPr id="15"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6"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a:t>
            </a:r>
            <a:r>
              <a:rPr lang="en-US" sz="800" baseline="0" dirty="0">
                <a:solidFill>
                  <a:schemeClr val="accent2"/>
                </a:solidFill>
                <a:latin typeface="Arial Bold" panose="020B0704020202020204" pitchFamily="34" charset="0"/>
                <a:cs typeface="Arial Bold" panose="020B0704020202020204" pitchFamily="34" charset="0"/>
              </a:rPr>
              <a:t> OFFICIAL USE ONLY</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8" name="Text Placeholder 7"/>
          <p:cNvSpPr>
            <a:spLocks noGrp="1"/>
          </p:cNvSpPr>
          <p:nvPr>
            <p:ph type="body" sz="quarter" idx="17" hasCustomPrompt="1"/>
          </p:nvPr>
        </p:nvSpPr>
        <p:spPr>
          <a:xfrm>
            <a:off x="408451" y="6487065"/>
            <a:ext cx="2685557" cy="366939"/>
          </a:xfrm>
          <a:prstGeom prst="rect">
            <a:avLst/>
          </a:prstGeom>
          <a:noFill/>
          <a:ln w="9525">
            <a:noFill/>
            <a:miter lim="800000"/>
            <a:headEnd/>
            <a:tailEnd/>
          </a:ln>
        </p:spPr>
        <p:txBody>
          <a:bodyPr/>
          <a:lstStyle>
            <a:lvl1pPr marL="0" indent="0" algn="l" rtl="0" fontAlgn="base">
              <a:lnSpc>
                <a:spcPts val="2000"/>
              </a:lnSpc>
              <a:spcBef>
                <a:spcPct val="0"/>
              </a:spcBef>
              <a:spcAft>
                <a:spcPct val="0"/>
              </a:spcAft>
              <a:defRPr lang="en-US" sz="800" kern="1200" baseline="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20 FEB 2019</a:t>
            </a:r>
          </a:p>
        </p:txBody>
      </p:sp>
      <p:sp>
        <p:nvSpPr>
          <p:cNvPr id="21" name="Rectangle 20"/>
          <p:cNvSpPr/>
          <p:nvPr userDrawn="1"/>
        </p:nvSpPr>
        <p:spPr>
          <a:xfrm>
            <a:off x="408451" y="2440244"/>
            <a:ext cx="10320000" cy="830997"/>
          </a:xfrm>
          <a:prstGeom prst="rect">
            <a:avLst/>
          </a:prstGeom>
        </p:spPr>
        <p:txBody>
          <a:bodyPr wrap="square">
            <a:spAutoFit/>
          </a:bodyPr>
          <a:lstStyle/>
          <a:p>
            <a:pPr lvl="0">
              <a:lnSpc>
                <a:spcPct val="100000"/>
              </a:lnSpc>
              <a:spcBef>
                <a:spcPts val="0"/>
              </a:spcBef>
              <a:defRPr/>
            </a:pPr>
            <a:r>
              <a:rPr lang="en-US" sz="2400" dirty="0">
                <a:solidFill>
                  <a:schemeClr val="bg1"/>
                </a:solidFill>
              </a:rPr>
              <a:t>U.S. ARMY COMBAT</a:t>
            </a:r>
            <a:r>
              <a:rPr lang="en-US" sz="2400" baseline="0" dirty="0">
                <a:solidFill>
                  <a:schemeClr val="bg1"/>
                </a:solidFill>
              </a:rPr>
              <a:t> CAPABILITIES DEVELOPMENT COMMAND –</a:t>
            </a:r>
          </a:p>
          <a:p>
            <a:pPr lvl="0">
              <a:lnSpc>
                <a:spcPct val="100000"/>
              </a:lnSpc>
              <a:spcBef>
                <a:spcPts val="0"/>
              </a:spcBef>
              <a:defRPr/>
            </a:pPr>
            <a:r>
              <a:rPr lang="en-US" sz="2400" dirty="0">
                <a:solidFill>
                  <a:schemeClr val="bg1"/>
                </a:solidFill>
              </a:rPr>
              <a:t>ARMAMENTS</a:t>
            </a:r>
            <a:r>
              <a:rPr lang="en-US" sz="2400" baseline="0" dirty="0">
                <a:solidFill>
                  <a:schemeClr val="bg1"/>
                </a:solidFill>
              </a:rPr>
              <a:t> </a:t>
            </a:r>
            <a:r>
              <a:rPr lang="en-US" sz="2400" dirty="0">
                <a:solidFill>
                  <a:schemeClr val="bg1"/>
                </a:solidFill>
              </a:rPr>
              <a:t>CENTER</a:t>
            </a:r>
          </a:p>
        </p:txBody>
      </p:sp>
      <p:sp>
        <p:nvSpPr>
          <p:cNvPr id="22" name="Text Placeholder 7"/>
          <p:cNvSpPr>
            <a:spLocks noGrp="1"/>
          </p:cNvSpPr>
          <p:nvPr>
            <p:ph type="body" sz="quarter" idx="12" hasCustomPrompt="1"/>
          </p:nvPr>
        </p:nvSpPr>
        <p:spPr>
          <a:xfrm>
            <a:off x="408451" y="4379765"/>
            <a:ext cx="10320000" cy="450784"/>
          </a:xfrm>
          <a:prstGeom prst="rect">
            <a:avLst/>
          </a:prstGeom>
          <a:noFill/>
          <a:ln w="9525">
            <a:noFill/>
            <a:miter lim="800000"/>
            <a:headEnd/>
            <a:tailEnd/>
          </a:ln>
        </p:spPr>
        <p:txBody>
          <a:bodyPr anchor="t"/>
          <a:lstStyle>
            <a:lvl1pPr marL="0" indent="0">
              <a:lnSpc>
                <a:spcPts val="2000"/>
              </a:lnSpc>
              <a:defRPr lang="en-US" sz="20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3" name="Text Placeholder 7"/>
          <p:cNvSpPr>
            <a:spLocks noGrp="1"/>
          </p:cNvSpPr>
          <p:nvPr>
            <p:ph type="body" sz="quarter" idx="13" hasCustomPrompt="1"/>
          </p:nvPr>
        </p:nvSpPr>
        <p:spPr>
          <a:xfrm>
            <a:off x="408451" y="5376078"/>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4" name="Text Placeholder 7"/>
          <p:cNvSpPr>
            <a:spLocks noGrp="1"/>
          </p:cNvSpPr>
          <p:nvPr>
            <p:ph type="body" sz="quarter" idx="15" hasCustomPrompt="1"/>
          </p:nvPr>
        </p:nvSpPr>
        <p:spPr>
          <a:xfrm>
            <a:off x="408451" y="5967275"/>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5" name="Text Placeholder 7"/>
          <p:cNvSpPr>
            <a:spLocks noGrp="1"/>
          </p:cNvSpPr>
          <p:nvPr>
            <p:ph type="body" sz="quarter" idx="18" hasCustomPrompt="1"/>
          </p:nvPr>
        </p:nvSpPr>
        <p:spPr>
          <a:xfrm>
            <a:off x="8984202" y="5495278"/>
            <a:ext cx="2663301" cy="701337"/>
          </a:xfrm>
          <a:prstGeom prst="rect">
            <a:avLst/>
          </a:prstGeom>
          <a:noFill/>
          <a:ln w="9525">
            <a:solidFill>
              <a:schemeClr val="accent2"/>
            </a:solidFill>
            <a:miter lim="800000"/>
            <a:headEnd/>
            <a:tailEnd/>
          </a:ln>
        </p:spPr>
        <p:txBody>
          <a:bodyPr wrap="square" lIns="182880" tIns="91440" rIns="182880" bIns="91440" anchor="ctr"/>
          <a:lstStyle>
            <a:lvl1pPr marL="0" indent="0" algn="ctr">
              <a:lnSpc>
                <a:spcPct val="100000"/>
              </a:lnSpc>
              <a:defRPr lang="en-US" sz="600" b="0" kern="1200" baseline="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D. Distribution authorized to the Department of Defense and U.S. DoD contractors only (Software Documentation) (11 FEB 2019). Other requests for this document shall be referred to the U.S. Army CCDC Armaments Center, ATTN: RDAR-EIS-IT, Picatinny Arsenal, NJ 07806.</a:t>
            </a:r>
          </a:p>
        </p:txBody>
      </p:sp>
      <p:pic>
        <p:nvPicPr>
          <p:cNvPr id="26" name="Picture 25"/>
          <p:cNvPicPr>
            <a:picLocks noChangeAspect="1"/>
          </p:cNvPicPr>
          <p:nvPr userDrawn="1"/>
        </p:nvPicPr>
        <p:blipFill rotWithShape="1">
          <a:blip r:embed="rId2"/>
          <a:srcRect l="60347" b="69510"/>
          <a:stretch/>
        </p:blipFill>
        <p:spPr>
          <a:xfrm>
            <a:off x="8060267" y="1406"/>
            <a:ext cx="4131733" cy="2089168"/>
          </a:xfrm>
          <a:prstGeom prst="rect">
            <a:avLst/>
          </a:prstGeom>
        </p:spPr>
      </p:pic>
    </p:spTree>
    <p:extLst>
      <p:ext uri="{BB962C8B-B14F-4D97-AF65-F5344CB8AC3E}">
        <p14:creationId xmlns:p14="http://schemas.microsoft.com/office/powerpoint/2010/main" val="136942411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bwMode="auto">
          <a:xfrm>
            <a:off x="589614" y="2286001"/>
            <a:ext cx="10982793"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6" name="Text Placeholder 5"/>
          <p:cNvSpPr>
            <a:spLocks noGrp="1"/>
          </p:cNvSpPr>
          <p:nvPr>
            <p:ph type="body" sz="quarter" idx="12" hasCustomPrompt="1"/>
          </p:nvPr>
        </p:nvSpPr>
        <p:spPr>
          <a:xfrm>
            <a:off x="589614" y="3569974"/>
            <a:ext cx="10982793" cy="854075"/>
          </a:xfrm>
          <a:prstGeom prst="rect">
            <a:avLst/>
          </a:prstGeom>
        </p:spPr>
        <p:txBody>
          <a:bodyPr/>
          <a:lstStyle>
            <a:lvl1pPr>
              <a:defRPr sz="1800" b="0"/>
            </a:lvl1pPr>
          </a:lstStyle>
          <a:p>
            <a:pPr lvl="0"/>
            <a:r>
              <a:rPr lang="en-US" dirty="0"/>
              <a:t>SECTION SUBTITLE GOES HERE</a:t>
            </a:r>
          </a:p>
        </p:txBody>
      </p:sp>
    </p:spTree>
    <p:extLst>
      <p:ext uri="{BB962C8B-B14F-4D97-AF65-F5344CB8AC3E}">
        <p14:creationId xmlns:p14="http://schemas.microsoft.com/office/powerpoint/2010/main" val="4107426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21" name="Text Placeholder 2"/>
          <p:cNvSpPr>
            <a:spLocks noGrp="1"/>
          </p:cNvSpPr>
          <p:nvPr>
            <p:ph idx="1" hasCustomPrompt="1"/>
          </p:nvPr>
        </p:nvSpPr>
        <p:spPr bwMode="auto">
          <a:xfrm>
            <a:off x="589614" y="1228725"/>
            <a:ext cx="10792917" cy="4714874"/>
          </a:xfrm>
          <a:prstGeom prst="rect">
            <a:avLst/>
          </a:prstGeom>
          <a:noFill/>
          <a:ln w="9525">
            <a:noFill/>
            <a:miter lim="800000"/>
            <a:headEnd/>
            <a:tailEnd/>
          </a:ln>
        </p:spPr>
        <p:txBody>
          <a:bodyPr/>
          <a:lstStyle>
            <a:lvl1pPr marL="342900" indent="-342900">
              <a:spcBef>
                <a:spcPts val="0"/>
              </a:spcBef>
              <a:buFont typeface="Arial" panose="020B0604020202020204" pitchFamily="34" charset="0"/>
              <a:buChar char="•"/>
              <a:defRPr sz="1800" b="0" baseline="0">
                <a:solidFill>
                  <a:schemeClr val="tx1"/>
                </a:solidFill>
              </a:defRPr>
            </a:lvl1pPr>
            <a:lvl2pPr marL="857250" indent="-342900">
              <a:spcBef>
                <a:spcPts val="0"/>
              </a:spcBef>
              <a:buFont typeface="Arial" panose="020B0604020202020204" pitchFamily="34" charset="0"/>
              <a:buChar char="•"/>
              <a:defRPr sz="1800" baseline="0">
                <a:solidFill>
                  <a:schemeClr val="tx1"/>
                </a:solidFill>
              </a:defRPr>
            </a:lvl2pPr>
            <a:lvl3pPr marL="1257300" indent="-342900">
              <a:spcBef>
                <a:spcPts val="0"/>
              </a:spcBef>
              <a:spcAft>
                <a:spcPts val="0"/>
              </a:spcAft>
              <a:buFont typeface="Arial" panose="020B0604020202020204" pitchFamily="34" charset="0"/>
              <a:buChar char="•"/>
              <a:defRPr sz="1800" baseline="0">
                <a:solidFill>
                  <a:schemeClr val="tx1"/>
                </a:solidFill>
              </a:defRPr>
            </a:lvl3pPr>
            <a:lvl4pPr marL="1028700" indent="0">
              <a:buNone/>
              <a:defRPr sz="1800">
                <a:solidFill>
                  <a:schemeClr val="tx1"/>
                </a:solidFill>
              </a:defRPr>
            </a:lvl4pPr>
            <a:lvl5pPr>
              <a:defRPr sz="1800" baseline="0">
                <a:solidFill>
                  <a:schemeClr val="tx1"/>
                </a:solidFill>
              </a:defRPr>
            </a:lvl5pPr>
            <a:lvl6pPr>
              <a:defRPr baseline="0"/>
            </a:lvl6pPr>
            <a:lvl7pPr>
              <a:defRPr baseline="0"/>
            </a:lvl7pPr>
          </a:lstStyle>
          <a:p>
            <a:pPr marL="342900" indent="-342900">
              <a:buFont typeface="Arial" panose="020B0604020202020204" pitchFamily="34" charset="0"/>
              <a:buChar char="•"/>
            </a:pPr>
            <a:r>
              <a:rPr lang="en-US" dirty="0"/>
              <a:t>First level </a:t>
            </a:r>
          </a:p>
          <a:p>
            <a:pPr marL="857250" lvl="1" indent="-342900">
              <a:buFont typeface="Arial" panose="020B0604020202020204" pitchFamily="34" charset="0"/>
              <a:buChar char="•"/>
            </a:pPr>
            <a:r>
              <a:rPr lang="en-US" dirty="0"/>
              <a:t>Second level </a:t>
            </a:r>
          </a:p>
          <a:p>
            <a:pPr marL="1257300" lvl="2" indent="-342900">
              <a:buFont typeface="Arial" panose="020B0604020202020204" pitchFamily="34" charset="0"/>
              <a:buChar char="•"/>
            </a:pPr>
            <a:r>
              <a:rPr lang="en-US" dirty="0"/>
              <a:t>Third level </a:t>
            </a:r>
          </a:p>
          <a:p>
            <a:pPr marL="1257300" lvl="2" indent="-342900">
              <a:buFont typeface="Arial" panose="020B0604020202020204" pitchFamily="34" charset="0"/>
              <a:buChar char="•"/>
            </a:pPr>
            <a:r>
              <a:rPr lang="en-US" dirty="0"/>
              <a:t>Third level </a:t>
            </a:r>
          </a:p>
          <a:p>
            <a:pPr marL="1371600" lvl="3" indent="-342900">
              <a:buFont typeface="Arial" panose="020B0604020202020204" pitchFamily="34" charset="0"/>
              <a:buChar char="•"/>
            </a:pPr>
            <a:r>
              <a:rPr lang="en-US" dirty="0"/>
              <a:t>Fourth one</a:t>
            </a:r>
          </a:p>
          <a:p>
            <a:pPr marL="2171700" lvl="4" indent="-342900">
              <a:buFont typeface="Arial" panose="020B0604020202020204" pitchFamily="34" charset="0"/>
              <a:buChar char="•"/>
            </a:pPr>
            <a:r>
              <a:rPr lang="en-US" dirty="0"/>
              <a:t>Fifth one </a:t>
            </a:r>
          </a:p>
          <a:p>
            <a:pPr marL="2857500" lvl="5" indent="-342900">
              <a:buFont typeface="Arial" panose="020B0604020202020204" pitchFamily="34" charset="0"/>
              <a:buChar char="•"/>
            </a:pPr>
            <a:r>
              <a:rPr lang="en-US" dirty="0"/>
              <a:t>Sixth one </a:t>
            </a:r>
          </a:p>
          <a:p>
            <a:pPr marL="3314700" lvl="6" indent="-342900">
              <a:buFont typeface="Arial" panose="020B0604020202020204" pitchFamily="34" charset="0"/>
              <a:buChar char="•"/>
            </a:pPr>
            <a:r>
              <a:rPr lang="en-US" dirty="0"/>
              <a:t>Seventh </a:t>
            </a:r>
          </a:p>
          <a:p>
            <a:pPr marL="857250" lvl="1" indent="-342900">
              <a:buFont typeface="Arial" panose="020B0604020202020204" pitchFamily="34" charset="0"/>
              <a:buChar char="•"/>
            </a:pPr>
            <a:r>
              <a:rPr lang="en-US" dirty="0"/>
              <a:t>Another one </a:t>
            </a:r>
          </a:p>
          <a:p>
            <a:pPr marL="342900" lvl="0" indent="-342900">
              <a:buFont typeface="Arial" panose="020B0604020202020204" pitchFamily="34" charset="0"/>
              <a:buChar char="•"/>
            </a:pPr>
            <a:r>
              <a:rPr lang="en-US" dirty="0"/>
              <a:t>Yet another</a:t>
            </a:r>
          </a:p>
          <a:p>
            <a:pPr marL="342900" lvl="0" indent="-342900">
              <a:buFont typeface="Arial" panose="020B0604020202020204" pitchFamily="34" charset="0"/>
              <a:buChar char="•"/>
            </a:pPr>
            <a:r>
              <a:rPr lang="en-US" dirty="0"/>
              <a:t>What </a:t>
            </a:r>
          </a:p>
          <a:p>
            <a:pPr marL="342900" lvl="0" indent="-342900">
              <a:buFont typeface="Arial" panose="020B0604020202020204" pitchFamily="34" charset="0"/>
              <a:buChar char="•"/>
            </a:pPr>
            <a:r>
              <a:rPr lang="en-US" dirty="0"/>
              <a:t>Another first level </a:t>
            </a:r>
          </a:p>
          <a:p>
            <a:pPr marL="857250" lvl="1" indent="-342900">
              <a:buFont typeface="Arial" panose="020B0604020202020204" pitchFamily="34" charset="0"/>
              <a:buChar char="•"/>
            </a:pPr>
            <a:r>
              <a:rPr lang="en-US" dirty="0"/>
              <a:t>Another second level </a:t>
            </a:r>
          </a:p>
          <a:p>
            <a:pPr marL="1257300" lvl="2" indent="-342900">
              <a:buFont typeface="Arial" panose="020B0604020202020204" pitchFamily="34" charset="0"/>
              <a:buChar char="•"/>
            </a:pPr>
            <a:r>
              <a:rPr lang="en-US" dirty="0"/>
              <a:t>Another third level </a:t>
            </a:r>
          </a:p>
          <a:p>
            <a:pPr lvl="2"/>
            <a:endParaRPr lang="en-US" noProof="0" dirty="0"/>
          </a:p>
        </p:txBody>
      </p:sp>
      <p:sp>
        <p:nvSpPr>
          <p:cNvPr id="6"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4290979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2621429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5793-BD33-41E7-B795-B067A3D45EE1}"/>
              </a:ext>
            </a:extLst>
          </p:cNvPr>
          <p:cNvSpPr>
            <a:spLocks noGrp="1"/>
          </p:cNvSpPr>
          <p:nvPr>
            <p:ph type="title"/>
          </p:nvPr>
        </p:nvSpPr>
        <p:spPr>
          <a:xfrm>
            <a:off x="0" y="365125"/>
            <a:ext cx="12192000" cy="378587"/>
          </a:xfrm>
        </p:spPr>
        <p:txBody>
          <a:bodyPr>
            <a:noAutofit/>
          </a:bodyPr>
          <a:lstStyle>
            <a:lvl1pPr algn="ct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42FFFA8-3FE0-467C-853B-16009A117D86}"/>
              </a:ext>
            </a:extLst>
          </p:cNvPr>
          <p:cNvSpPr>
            <a:spLocks noGrp="1"/>
          </p:cNvSpPr>
          <p:nvPr>
            <p:ph idx="1"/>
          </p:nvPr>
        </p:nvSpPr>
        <p:spPr>
          <a:xfrm>
            <a:off x="838200" y="1237488"/>
            <a:ext cx="10515600" cy="4939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2B3B369-0697-4604-917A-D1FDDFC321C0}"/>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664932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5793-BD33-41E7-B795-B067A3D45EE1}"/>
              </a:ext>
            </a:extLst>
          </p:cNvPr>
          <p:cNvSpPr>
            <a:spLocks noGrp="1"/>
          </p:cNvSpPr>
          <p:nvPr>
            <p:ph type="title"/>
          </p:nvPr>
        </p:nvSpPr>
        <p:spPr>
          <a:xfrm>
            <a:off x="0" y="365125"/>
            <a:ext cx="12192000" cy="378587"/>
          </a:xfrm>
        </p:spPr>
        <p:txBody>
          <a:bodyPr>
            <a:noAutofit/>
          </a:bodyPr>
          <a:lstStyle>
            <a:lvl1pPr algn="ct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42FFFA8-3FE0-467C-853B-16009A117D86}"/>
              </a:ext>
            </a:extLst>
          </p:cNvPr>
          <p:cNvSpPr>
            <a:spLocks noGrp="1"/>
          </p:cNvSpPr>
          <p:nvPr>
            <p:ph idx="1"/>
          </p:nvPr>
        </p:nvSpPr>
        <p:spPr>
          <a:xfrm>
            <a:off x="838200" y="1237488"/>
            <a:ext cx="10515600" cy="4939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2B3B369-0697-4604-917A-D1FDDFC321C0}"/>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65543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AF75-EAA7-4B70-8680-9416F5EFE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C93B8E-4962-4705-8A17-5D5F521D4A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6CDA3F-9465-4C7F-A0C0-CF91891ED7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CEF49E-F687-481B-88D9-41DDA0D983EC}"/>
              </a:ext>
            </a:extLst>
          </p:cNvPr>
          <p:cNvSpPr>
            <a:spLocks noGrp="1"/>
          </p:cNvSpPr>
          <p:nvPr>
            <p:ph type="dt" sz="half" idx="10"/>
          </p:nvPr>
        </p:nvSpPr>
        <p:spPr/>
        <p:txBody>
          <a:bodyPr/>
          <a:lstStyle/>
          <a:p>
            <a:fld id="{0A2371AA-2AC7-4C3A-A126-6D51AAF6DEE0}" type="datetimeFigureOut">
              <a:rPr lang="en-US" smtClean="0"/>
              <a:t>4/6/2021</a:t>
            </a:fld>
            <a:endParaRPr lang="en-US"/>
          </a:p>
        </p:txBody>
      </p:sp>
      <p:sp>
        <p:nvSpPr>
          <p:cNvPr id="6" name="Footer Placeholder 5">
            <a:extLst>
              <a:ext uri="{FF2B5EF4-FFF2-40B4-BE49-F238E27FC236}">
                <a16:creationId xmlns:a16="http://schemas.microsoft.com/office/drawing/2014/main" id="{7276C398-C69A-4DF0-8F6B-0651741C4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EC4767-930F-4D36-8ADE-737CC92BF12F}"/>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25221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A76F-B7F9-4ECF-B11D-18CC8CFB0F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FD043-C5D5-4FB7-B47D-7EB7817459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8DB66D-ABC5-4B04-87D4-D40CD5BEBC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A576BD-6C31-4DBF-A4A4-CD274BA4CA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E8ED6B-0621-4326-A630-DF16B8900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334177-78E6-473A-B6DE-E178AD9C4824}"/>
              </a:ext>
            </a:extLst>
          </p:cNvPr>
          <p:cNvSpPr>
            <a:spLocks noGrp="1"/>
          </p:cNvSpPr>
          <p:nvPr>
            <p:ph type="dt" sz="half" idx="10"/>
          </p:nvPr>
        </p:nvSpPr>
        <p:spPr/>
        <p:txBody>
          <a:bodyPr/>
          <a:lstStyle/>
          <a:p>
            <a:fld id="{0A2371AA-2AC7-4C3A-A126-6D51AAF6DEE0}" type="datetimeFigureOut">
              <a:rPr lang="en-US" smtClean="0"/>
              <a:t>4/6/2021</a:t>
            </a:fld>
            <a:endParaRPr lang="en-US"/>
          </a:p>
        </p:txBody>
      </p:sp>
      <p:sp>
        <p:nvSpPr>
          <p:cNvPr id="8" name="Footer Placeholder 7">
            <a:extLst>
              <a:ext uri="{FF2B5EF4-FFF2-40B4-BE49-F238E27FC236}">
                <a16:creationId xmlns:a16="http://schemas.microsoft.com/office/drawing/2014/main" id="{3896CABD-4387-4A9E-B037-AC77855CD6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889460-28D8-4B07-AAE4-FB4BC13A9DB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7395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EB3D-A812-4AA0-A829-EFBFF090A5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24CB00-7450-4439-9C0E-0A5EA19D35E9}"/>
              </a:ext>
            </a:extLst>
          </p:cNvPr>
          <p:cNvSpPr>
            <a:spLocks noGrp="1"/>
          </p:cNvSpPr>
          <p:nvPr>
            <p:ph type="dt" sz="half" idx="10"/>
          </p:nvPr>
        </p:nvSpPr>
        <p:spPr/>
        <p:txBody>
          <a:bodyPr/>
          <a:lstStyle/>
          <a:p>
            <a:fld id="{0A2371AA-2AC7-4C3A-A126-6D51AAF6DEE0}" type="datetimeFigureOut">
              <a:rPr lang="en-US" smtClean="0"/>
              <a:t>4/6/2021</a:t>
            </a:fld>
            <a:endParaRPr lang="en-US"/>
          </a:p>
        </p:txBody>
      </p:sp>
      <p:sp>
        <p:nvSpPr>
          <p:cNvPr id="4" name="Footer Placeholder 3">
            <a:extLst>
              <a:ext uri="{FF2B5EF4-FFF2-40B4-BE49-F238E27FC236}">
                <a16:creationId xmlns:a16="http://schemas.microsoft.com/office/drawing/2014/main" id="{B247E62D-1072-4A1E-9BD9-599114D35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74EC5-40B7-42B1-B7C5-6B0E73467B0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1919371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55E321-6A58-4C50-A378-5DBC178E2EDF}"/>
              </a:ext>
            </a:extLst>
          </p:cNvPr>
          <p:cNvSpPr>
            <a:spLocks noGrp="1"/>
          </p:cNvSpPr>
          <p:nvPr>
            <p:ph type="dt" sz="half" idx="10"/>
          </p:nvPr>
        </p:nvSpPr>
        <p:spPr/>
        <p:txBody>
          <a:bodyPr/>
          <a:lstStyle/>
          <a:p>
            <a:fld id="{0A2371AA-2AC7-4C3A-A126-6D51AAF6DEE0}" type="datetimeFigureOut">
              <a:rPr lang="en-US" smtClean="0"/>
              <a:t>4/6/2021</a:t>
            </a:fld>
            <a:endParaRPr lang="en-US"/>
          </a:p>
        </p:txBody>
      </p:sp>
      <p:sp>
        <p:nvSpPr>
          <p:cNvPr id="3" name="Footer Placeholder 2">
            <a:extLst>
              <a:ext uri="{FF2B5EF4-FFF2-40B4-BE49-F238E27FC236}">
                <a16:creationId xmlns:a16="http://schemas.microsoft.com/office/drawing/2014/main" id="{F8E31767-E298-49E4-8D67-2E3A805330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AAE33-17D8-4F24-9560-8ED7BB93481C}"/>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2908506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2F1-84F4-4863-A7A2-01C90088A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DC5A0D-08E5-48CB-A9EF-56076C5E8E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CA9277-4989-402C-BD86-D3D0D0C5A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E02ED4-1798-446F-BE7F-7FAB1D6787DD}"/>
              </a:ext>
            </a:extLst>
          </p:cNvPr>
          <p:cNvSpPr>
            <a:spLocks noGrp="1"/>
          </p:cNvSpPr>
          <p:nvPr>
            <p:ph type="dt" sz="half" idx="10"/>
          </p:nvPr>
        </p:nvSpPr>
        <p:spPr/>
        <p:txBody>
          <a:bodyPr/>
          <a:lstStyle/>
          <a:p>
            <a:fld id="{0A2371AA-2AC7-4C3A-A126-6D51AAF6DEE0}" type="datetimeFigureOut">
              <a:rPr lang="en-US" smtClean="0"/>
              <a:t>4/6/2021</a:t>
            </a:fld>
            <a:endParaRPr lang="en-US"/>
          </a:p>
        </p:txBody>
      </p:sp>
      <p:sp>
        <p:nvSpPr>
          <p:cNvPr id="6" name="Footer Placeholder 5">
            <a:extLst>
              <a:ext uri="{FF2B5EF4-FFF2-40B4-BE49-F238E27FC236}">
                <a16:creationId xmlns:a16="http://schemas.microsoft.com/office/drawing/2014/main" id="{832492EA-BDC0-475C-BB11-D91839A49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152DC-0CA9-4579-BBFB-8ABA7EC395D3}"/>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06420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888E-1E55-4F6F-BFB7-CFA3D0B25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38475-D0E9-4EFC-8976-D7F78D05A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86CCD1-29A6-40B2-B946-D8F5191539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445DB-2204-447D-A683-B12C9C92F6F4}"/>
              </a:ext>
            </a:extLst>
          </p:cNvPr>
          <p:cNvSpPr>
            <a:spLocks noGrp="1"/>
          </p:cNvSpPr>
          <p:nvPr>
            <p:ph type="dt" sz="half" idx="10"/>
          </p:nvPr>
        </p:nvSpPr>
        <p:spPr/>
        <p:txBody>
          <a:bodyPr/>
          <a:lstStyle/>
          <a:p>
            <a:fld id="{0A2371AA-2AC7-4C3A-A126-6D51AAF6DEE0}" type="datetimeFigureOut">
              <a:rPr lang="en-US" smtClean="0"/>
              <a:t>4/6/2021</a:t>
            </a:fld>
            <a:endParaRPr lang="en-US"/>
          </a:p>
        </p:txBody>
      </p:sp>
      <p:sp>
        <p:nvSpPr>
          <p:cNvPr id="6" name="Footer Placeholder 5">
            <a:extLst>
              <a:ext uri="{FF2B5EF4-FFF2-40B4-BE49-F238E27FC236}">
                <a16:creationId xmlns:a16="http://schemas.microsoft.com/office/drawing/2014/main" id="{66566465-8A80-49F2-8667-819E579FB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84021-35F4-49D8-9255-316CC13E3EC5}"/>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205854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B3DA-9CEF-4DD2-86B8-FE41009F1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7938C3-85FA-4DE6-9F9F-03462F79FA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4047C-830F-41BE-A8AF-B68D0ECCC449}"/>
              </a:ext>
            </a:extLst>
          </p:cNvPr>
          <p:cNvSpPr>
            <a:spLocks noGrp="1"/>
          </p:cNvSpPr>
          <p:nvPr>
            <p:ph type="dt" sz="half" idx="10"/>
          </p:nvPr>
        </p:nvSpPr>
        <p:spPr/>
        <p:txBody>
          <a:bodyPr/>
          <a:lstStyle/>
          <a:p>
            <a:fld id="{0A2371AA-2AC7-4C3A-A126-6D51AAF6DEE0}" type="datetimeFigureOut">
              <a:rPr lang="en-US" smtClean="0"/>
              <a:t>4/6/2021</a:t>
            </a:fld>
            <a:endParaRPr lang="en-US"/>
          </a:p>
        </p:txBody>
      </p:sp>
      <p:sp>
        <p:nvSpPr>
          <p:cNvPr id="5" name="Footer Placeholder 4">
            <a:extLst>
              <a:ext uri="{FF2B5EF4-FFF2-40B4-BE49-F238E27FC236}">
                <a16:creationId xmlns:a16="http://schemas.microsoft.com/office/drawing/2014/main" id="{3163E325-47D2-48F0-BE85-D462D6800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1BE1F-2CA4-43CD-B453-42FCADB8578F}"/>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507740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8E643-76A1-4EB8-94FF-9CB8F485C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88110-8668-48F0-8916-0919EBF01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D7CFA-75A0-42DB-8DBB-58C3DF5FC6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371AA-2AC7-4C3A-A126-6D51AAF6DEE0}" type="datetimeFigureOut">
              <a:rPr lang="en-US" smtClean="0"/>
              <a:t>4/6/2021</a:t>
            </a:fld>
            <a:endParaRPr lang="en-US"/>
          </a:p>
        </p:txBody>
      </p:sp>
      <p:sp>
        <p:nvSpPr>
          <p:cNvPr id="5" name="Footer Placeholder 4">
            <a:extLst>
              <a:ext uri="{FF2B5EF4-FFF2-40B4-BE49-F238E27FC236}">
                <a16:creationId xmlns:a16="http://schemas.microsoft.com/office/drawing/2014/main" id="{BEE7F5E1-D5CC-4643-962C-35A3504868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657569-45CB-4AB7-9D04-1B19AECAB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9F063-2404-4B7F-8EC2-84AF9A141AD0}" type="slidenum">
              <a:rPr lang="en-US" smtClean="0"/>
              <a:t>‹#›</a:t>
            </a:fld>
            <a:endParaRPr lang="en-US"/>
          </a:p>
        </p:txBody>
      </p:sp>
      <p:pic>
        <p:nvPicPr>
          <p:cNvPr id="7" name="Picture 6">
            <a:extLst>
              <a:ext uri="{FF2B5EF4-FFF2-40B4-BE49-F238E27FC236}">
                <a16:creationId xmlns:a16="http://schemas.microsoft.com/office/drawing/2014/main" id="{3233102E-75B2-470E-BAE1-A547ABF853D2}"/>
              </a:ext>
            </a:extLst>
          </p:cNvPr>
          <p:cNvPicPr>
            <a:picLocks noChangeAspect="1"/>
          </p:cNvPicPr>
          <p:nvPr userDrawn="1"/>
        </p:nvPicPr>
        <p:blipFill rotWithShape="1">
          <a:blip r:embed="rId14"/>
          <a:srcRect r="84306" b="86576"/>
          <a:stretch/>
        </p:blipFill>
        <p:spPr>
          <a:xfrm>
            <a:off x="0" y="-20215"/>
            <a:ext cx="1464733" cy="919819"/>
          </a:xfrm>
          <a:prstGeom prst="rect">
            <a:avLst/>
          </a:prstGeom>
        </p:spPr>
      </p:pic>
      <p:sp>
        <p:nvSpPr>
          <p:cNvPr id="8" name="Rectangle 15">
            <a:extLst>
              <a:ext uri="{FF2B5EF4-FFF2-40B4-BE49-F238E27FC236}">
                <a16:creationId xmlns:a16="http://schemas.microsoft.com/office/drawing/2014/main" id="{59CF4EB8-FA12-4FA1-BC04-04AFF53CFB6A}"/>
              </a:ext>
            </a:extLst>
          </p:cNvPr>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9" name="Rectangle 15">
            <a:extLst>
              <a:ext uri="{FF2B5EF4-FFF2-40B4-BE49-F238E27FC236}">
                <a16:creationId xmlns:a16="http://schemas.microsoft.com/office/drawing/2014/main" id="{BA154F32-8C82-45FE-940F-B3FCE93E918A}"/>
              </a:ext>
            </a:extLst>
          </p:cNvPr>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pic>
        <p:nvPicPr>
          <p:cNvPr id="10" name="Picture 9">
            <a:extLst>
              <a:ext uri="{FF2B5EF4-FFF2-40B4-BE49-F238E27FC236}">
                <a16:creationId xmlns:a16="http://schemas.microsoft.com/office/drawing/2014/main" id="{168C191D-3E42-4462-8C98-02DF684BCB25}"/>
              </a:ext>
            </a:extLst>
          </p:cNvPr>
          <p:cNvPicPr>
            <a:picLocks noChangeAspect="1"/>
          </p:cNvPicPr>
          <p:nvPr userDrawn="1"/>
        </p:nvPicPr>
        <p:blipFill rotWithShape="1">
          <a:blip r:embed="rId14"/>
          <a:srcRect l="80486" t="3460" b="87273"/>
          <a:stretch/>
        </p:blipFill>
        <p:spPr>
          <a:xfrm>
            <a:off x="10351085" y="216851"/>
            <a:ext cx="1840915" cy="635001"/>
          </a:xfrm>
          <a:prstGeom prst="rect">
            <a:avLst/>
          </a:prstGeom>
        </p:spPr>
      </p:pic>
    </p:spTree>
    <p:extLst>
      <p:ext uri="{BB962C8B-B14F-4D97-AF65-F5344CB8AC3E}">
        <p14:creationId xmlns:p14="http://schemas.microsoft.com/office/powerpoint/2010/main" val="3127662954"/>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8"/>
          <a:srcRect r="84306" b="86576"/>
          <a:stretch/>
        </p:blipFill>
        <p:spPr>
          <a:xfrm>
            <a:off x="0" y="3048"/>
            <a:ext cx="1464733" cy="919819"/>
          </a:xfrm>
          <a:prstGeom prst="rect">
            <a:avLst/>
          </a:prstGeom>
        </p:spPr>
      </p:pic>
      <p:sp>
        <p:nvSpPr>
          <p:cNvPr id="9"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1"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 FOR</a:t>
            </a:r>
            <a:r>
              <a:rPr lang="en-US" sz="800" baseline="0" dirty="0">
                <a:solidFill>
                  <a:schemeClr val="accent2"/>
                </a:solidFill>
                <a:latin typeface="Arial Bold" panose="020B0704020202020204" pitchFamily="34" charset="0"/>
                <a:cs typeface="Arial Bold" panose="020B0704020202020204" pitchFamily="34" charset="0"/>
              </a:rPr>
              <a:t> OFFICIAL USE ONLY</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9" name="TextBox 18"/>
          <p:cNvSpPr txBox="1"/>
          <p:nvPr userDrawn="1"/>
        </p:nvSpPr>
        <p:spPr>
          <a:xfrm>
            <a:off x="11647503" y="6636780"/>
            <a:ext cx="556612" cy="215444"/>
          </a:xfrm>
          <a:prstGeom prst="rect">
            <a:avLst/>
          </a:prstGeom>
          <a:noFill/>
        </p:spPr>
        <p:txBody>
          <a:bodyPr wrap="square" rtlCol="0">
            <a:spAutoFit/>
          </a:bodyPr>
          <a:lstStyle/>
          <a:p>
            <a:pPr algn="r"/>
            <a:fld id="{96AD103F-80C8-4104-B396-731727462289}" type="slidenum">
              <a:rPr lang="en-US" sz="800" b="1" smtClean="0">
                <a:solidFill>
                  <a:schemeClr val="accent2"/>
                </a:solidFill>
              </a:rPr>
              <a:pPr algn="r"/>
              <a:t>‹#›</a:t>
            </a:fld>
            <a:endParaRPr lang="en-US" sz="800" b="1" dirty="0">
              <a:solidFill>
                <a:schemeClr val="accent2"/>
              </a:solidFill>
            </a:endParaRPr>
          </a:p>
        </p:txBody>
      </p:sp>
      <p:pic>
        <p:nvPicPr>
          <p:cNvPr id="6" name="Picture 5"/>
          <p:cNvPicPr>
            <a:picLocks noChangeAspect="1"/>
          </p:cNvPicPr>
          <p:nvPr userDrawn="1"/>
        </p:nvPicPr>
        <p:blipFill rotWithShape="1">
          <a:blip r:embed="rId8"/>
          <a:srcRect l="80486" t="3460" b="87273"/>
          <a:stretch/>
        </p:blipFill>
        <p:spPr>
          <a:xfrm>
            <a:off x="10351085" y="237066"/>
            <a:ext cx="1840915" cy="635001"/>
          </a:xfrm>
          <a:prstGeom prst="rect">
            <a:avLst/>
          </a:prstGeom>
        </p:spPr>
      </p:pic>
    </p:spTree>
    <p:extLst>
      <p:ext uri="{BB962C8B-B14F-4D97-AF65-F5344CB8AC3E}">
        <p14:creationId xmlns:p14="http://schemas.microsoft.com/office/powerpoint/2010/main" val="291664949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aircAruvnKk" TargetMode="External"/><Relationship Id="rId2" Type="http://schemas.openxmlformats.org/officeDocument/2006/relationships/image" Target="../media/image21.gif"/><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aircAruvnKk"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2.gif"/></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2.gif"/><Relationship Id="rId4" Type="http://schemas.openxmlformats.org/officeDocument/2006/relationships/hyperlink" Target="https://www.youtube.com/watch?v=aircAruvnK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5" Type="http://schemas.openxmlformats.org/officeDocument/2006/relationships/image" Target="../media/image31.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34.jpeg"/><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hyperlink" Target="https://www.theverge.com/21298762/face-depixelizer-ai-machine-learning-tool-pulse-stylegan-obama-bia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theverge.com/21298762/face-depixelizer-ai-machine-learning-tool-pulse-stylegan-obama-bias"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48.jpeg"/><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asimovinstitute.org/author/fjodorvanveen/" TargetMode="External"/><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mc.ai/convolution-networks-for-dummies/"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51.png"/><Relationship Id="rId4" Type="http://schemas.openxmlformats.org/officeDocument/2006/relationships/image" Target="../media/image50.gif"/></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bouvet.no/bouvet-deler/explaining-recurrent-neural-networks" TargetMode="Externa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pdf/1710.10196.pdf" TargetMode="External"/><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hyperlink" Target="https://www.kaggle.com/c/generative-dog-images/discussion/97753" TargetMode="External"/><Relationship Id="rId5" Type="http://schemas.openxmlformats.org/officeDocument/2006/relationships/hyperlink" Target="https://towardsdatascience.com/dcgans-generating-dog-images-with-tensorflow-and-keras-fb51a1071432" TargetMode="External"/><Relationship Id="rId4" Type="http://schemas.openxmlformats.org/officeDocument/2006/relationships/hyperlink" Target="https://medium.com/@kcimc/how-to-recognize-fake-ai-generated-images-4d1f6f9a2842"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hyperlink" Target="https://towardsdatascience.com/a-beginners-guide-to-data-science-55edd028897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hyperlink" Target="https://commons.wikimedia.org/wiki/File:Sudoku_solved_by_bactracking.gif"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https://openai.com/blog/emergent-tool-use/" TargetMode="External"/><Relationship Id="rId5" Type="http://schemas.openxmlformats.org/officeDocument/2006/relationships/image" Target="../media/image11.gif"/><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hyperlink" Target="https://www.researchgate.net/figure/Examples-of-Supervised-Learning-Linear-Regression-and-Unsupervised-Learning_fig3_336642133"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1DAD-F1AA-4218-985C-BEB74E9FB91A}"/>
              </a:ext>
            </a:extLst>
          </p:cNvPr>
          <p:cNvSpPr>
            <a:spLocks noGrp="1"/>
          </p:cNvSpPr>
          <p:nvPr>
            <p:ph type="ctrTitle"/>
          </p:nvPr>
        </p:nvSpPr>
        <p:spPr>
          <a:xfrm>
            <a:off x="1524000" y="1744155"/>
            <a:ext cx="9144000" cy="1846389"/>
          </a:xfrm>
        </p:spPr>
        <p:txBody>
          <a:bodyPr>
            <a:normAutofit/>
          </a:bodyPr>
          <a:lstStyle/>
          <a:p>
            <a:pPr algn="l"/>
            <a:r>
              <a:rPr lang="en-US" sz="4800" b="1" dirty="0">
                <a:ln>
                  <a:solidFill>
                    <a:schemeClr val="bg2">
                      <a:lumMod val="25000"/>
                    </a:schemeClr>
                  </a:solidFill>
                </a:ln>
                <a:solidFill>
                  <a:schemeClr val="bg1"/>
                </a:solidFill>
                <a:latin typeface="+mn-lt"/>
              </a:rPr>
              <a:t>Introduction to Neural Networks for Deep Learning with TensorFlow</a:t>
            </a:r>
            <a:endParaRPr lang="en-US" sz="4800" b="1" dirty="0">
              <a:ln>
                <a:solidFill>
                  <a:schemeClr val="bg2">
                    <a:lumMod val="25000"/>
                  </a:schemeClr>
                </a:solidFill>
              </a:ln>
              <a:latin typeface="+mn-lt"/>
            </a:endParaRPr>
          </a:p>
        </p:txBody>
      </p:sp>
      <p:sp>
        <p:nvSpPr>
          <p:cNvPr id="3" name="Subtitle 2">
            <a:extLst>
              <a:ext uri="{FF2B5EF4-FFF2-40B4-BE49-F238E27FC236}">
                <a16:creationId xmlns:a16="http://schemas.microsoft.com/office/drawing/2014/main" id="{B6657B75-0A25-412B-8311-D77916C935FD}"/>
              </a:ext>
            </a:extLst>
          </p:cNvPr>
          <p:cNvSpPr>
            <a:spLocks noGrp="1"/>
          </p:cNvSpPr>
          <p:nvPr>
            <p:ph type="subTitle" idx="1"/>
          </p:nvPr>
        </p:nvSpPr>
        <p:spPr>
          <a:xfrm>
            <a:off x="1524000" y="4223830"/>
            <a:ext cx="9144000" cy="1655762"/>
          </a:xfrm>
        </p:spPr>
        <p:txBody>
          <a:bodyPr/>
          <a:lstStyle/>
          <a:p>
            <a:pPr algn="l"/>
            <a:r>
              <a:rPr lang="en-US" dirty="0">
                <a:solidFill>
                  <a:schemeClr val="bg1"/>
                </a:solidFill>
              </a:rPr>
              <a:t>Roshan Patel</a:t>
            </a:r>
          </a:p>
          <a:p>
            <a:pPr algn="l"/>
            <a:r>
              <a:rPr lang="en-US" dirty="0">
                <a:solidFill>
                  <a:schemeClr val="bg1"/>
                </a:solidFill>
              </a:rPr>
              <a:t>US ARMY CCDC Armaments Center</a:t>
            </a:r>
          </a:p>
          <a:p>
            <a:pPr algn="l"/>
            <a:r>
              <a:rPr lang="en-US" dirty="0">
                <a:solidFill>
                  <a:schemeClr val="bg1"/>
                </a:solidFill>
              </a:rPr>
              <a:t>2021-04-13 1300-1430</a:t>
            </a:r>
          </a:p>
          <a:p>
            <a:endParaRPr lang="en-US" dirty="0"/>
          </a:p>
        </p:txBody>
      </p:sp>
    </p:spTree>
    <p:extLst>
      <p:ext uri="{BB962C8B-B14F-4D97-AF65-F5344CB8AC3E}">
        <p14:creationId xmlns:p14="http://schemas.microsoft.com/office/powerpoint/2010/main" val="87978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960960"/>
          </a:xfrm>
        </p:spPr>
        <p:txBody>
          <a:bodyPr/>
          <a:lstStyle/>
          <a:p>
            <a:pPr marL="0" indent="0">
              <a:buNone/>
            </a:pPr>
            <a:r>
              <a:rPr lang="en-US" sz="1400" dirty="0"/>
              <a:t>Gradient descent is used to identify a model that minimizes prediction error. </a:t>
            </a:r>
          </a:p>
          <a:p>
            <a:pPr marL="0" indent="0">
              <a:buNone/>
            </a:pPr>
            <a:endParaRPr lang="en-US" sz="1400" dirty="0"/>
          </a:p>
          <a:p>
            <a:pPr marL="0" indent="0">
              <a:buNone/>
            </a:pPr>
            <a:r>
              <a:rPr lang="en-US" sz="1400" dirty="0"/>
              <a:t>See the example below where the y-intercept is fixed. </a:t>
            </a:r>
          </a:p>
          <a:p>
            <a:pPr lvl="1"/>
            <a:r>
              <a:rPr lang="en-US" sz="1400" dirty="0"/>
              <a:t>We select a candidate model and calculate its error on the data </a:t>
            </a:r>
          </a:p>
          <a:p>
            <a:pPr lvl="1"/>
            <a:r>
              <a:rPr lang="en-US" sz="1400" dirty="0"/>
              <a:t>Based on how wrong it was, we will adjust the slope of the line and repeat </a:t>
            </a:r>
          </a:p>
          <a:p>
            <a:pPr lvl="1"/>
            <a:r>
              <a:rPr lang="en-US" sz="1400" dirty="0"/>
              <a:t>Gradient descent tells us which direction to adjust the slope (- or +) 	</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 via Gradient Descent</a:t>
            </a:r>
          </a:p>
        </p:txBody>
      </p:sp>
      <p:pic>
        <p:nvPicPr>
          <p:cNvPr id="11" name="Picture 10" descr="A picture containing table, different, various, man&#10;&#10;Description automatically generated">
            <a:extLst>
              <a:ext uri="{FF2B5EF4-FFF2-40B4-BE49-F238E27FC236}">
                <a16:creationId xmlns:a16="http://schemas.microsoft.com/office/drawing/2014/main" id="{DCFE77F0-B867-4E8D-968C-708FB60770AD}"/>
              </a:ext>
            </a:extLst>
          </p:cNvPr>
          <p:cNvPicPr>
            <a:picLocks noChangeAspect="1"/>
          </p:cNvPicPr>
          <p:nvPr/>
        </p:nvPicPr>
        <p:blipFill>
          <a:blip r:embed="rId2"/>
          <a:stretch>
            <a:fillRect/>
          </a:stretch>
        </p:blipFill>
        <p:spPr>
          <a:xfrm>
            <a:off x="2230838" y="2450677"/>
            <a:ext cx="9961162" cy="4150484"/>
          </a:xfrm>
          <a:prstGeom prst="rect">
            <a:avLst/>
          </a:prstGeom>
        </p:spPr>
      </p:pic>
      <p:pic>
        <p:nvPicPr>
          <p:cNvPr id="15" name="Picture 14" descr="A picture containing skiing, snow, photo, hanging&#10;&#10;Description automatically generated">
            <a:extLst>
              <a:ext uri="{FF2B5EF4-FFF2-40B4-BE49-F238E27FC236}">
                <a16:creationId xmlns:a16="http://schemas.microsoft.com/office/drawing/2014/main" id="{EB5A28DC-C3F3-4FCE-BE1F-39A83EA94413}"/>
              </a:ext>
            </a:extLst>
          </p:cNvPr>
          <p:cNvPicPr>
            <a:picLocks noChangeAspect="1"/>
          </p:cNvPicPr>
          <p:nvPr/>
        </p:nvPicPr>
        <p:blipFill>
          <a:blip r:embed="rId3"/>
          <a:stretch>
            <a:fillRect/>
          </a:stretch>
        </p:blipFill>
        <p:spPr>
          <a:xfrm>
            <a:off x="111017" y="3133116"/>
            <a:ext cx="2119821" cy="1419697"/>
          </a:xfrm>
          <a:prstGeom prst="rect">
            <a:avLst/>
          </a:prstGeom>
        </p:spPr>
      </p:pic>
      <p:cxnSp>
        <p:nvCxnSpPr>
          <p:cNvPr id="17" name="Straight Arrow Connector 16">
            <a:extLst>
              <a:ext uri="{FF2B5EF4-FFF2-40B4-BE49-F238E27FC236}">
                <a16:creationId xmlns:a16="http://schemas.microsoft.com/office/drawing/2014/main" id="{E9C1AB58-C16C-4A6B-BD74-58203D9512BF}"/>
              </a:ext>
            </a:extLst>
          </p:cNvPr>
          <p:cNvCxnSpPr>
            <a:cxnSpLocks/>
          </p:cNvCxnSpPr>
          <p:nvPr/>
        </p:nvCxnSpPr>
        <p:spPr>
          <a:xfrm>
            <a:off x="2091529" y="3946712"/>
            <a:ext cx="866824" cy="33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17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960960"/>
          </a:xfrm>
        </p:spPr>
        <p:txBody>
          <a:bodyPr/>
          <a:lstStyle/>
          <a:p>
            <a:pPr marL="0" indent="0">
              <a:buNone/>
            </a:pPr>
            <a:r>
              <a:rPr lang="en-US" sz="1600" dirty="0"/>
              <a:t>In this example, we do not restrict the y-intercept term—therefore, it also needs to be adjusted each iteration. </a:t>
            </a:r>
          </a:p>
          <a:p>
            <a:pPr marL="0" indent="0">
              <a:buNone/>
            </a:pPr>
            <a:endParaRPr lang="en-US" sz="1600" dirty="0"/>
          </a:p>
          <a:p>
            <a:pPr marL="0" indent="0">
              <a:buNone/>
            </a:pPr>
            <a:r>
              <a:rPr lang="en-US" sz="1600" dirty="0"/>
              <a:t>We apply gradient descent along two variables to optimize error.	</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 via Gradient Descent</a:t>
            </a:r>
          </a:p>
        </p:txBody>
      </p:sp>
      <p:pic>
        <p:nvPicPr>
          <p:cNvPr id="5" name="Content Placeholder 4" descr="A close up of a map&#10;&#10;Description automatically generated">
            <a:extLst>
              <a:ext uri="{FF2B5EF4-FFF2-40B4-BE49-F238E27FC236}">
                <a16:creationId xmlns:a16="http://schemas.microsoft.com/office/drawing/2014/main" id="{E94CD882-34FC-49CB-B53A-C160F01A36E1}"/>
              </a:ext>
            </a:extLst>
          </p:cNvPr>
          <p:cNvPicPr>
            <a:picLocks noChangeAspect="1"/>
          </p:cNvPicPr>
          <p:nvPr/>
        </p:nvPicPr>
        <p:blipFill>
          <a:blip r:embed="rId2"/>
          <a:stretch>
            <a:fillRect/>
          </a:stretch>
        </p:blipFill>
        <p:spPr bwMode="auto">
          <a:xfrm>
            <a:off x="589119" y="2214747"/>
            <a:ext cx="10793412" cy="4227419"/>
          </a:xfrm>
          <a:prstGeom prst="rect">
            <a:avLst/>
          </a:prstGeom>
          <a:noFill/>
          <a:ln w="9525">
            <a:noFill/>
            <a:miter lim="800000"/>
            <a:headEnd/>
            <a:tailEnd/>
          </a:ln>
        </p:spPr>
      </p:pic>
    </p:spTree>
    <p:extLst>
      <p:ext uri="{BB962C8B-B14F-4D97-AF65-F5344CB8AC3E}">
        <p14:creationId xmlns:p14="http://schemas.microsoft.com/office/powerpoint/2010/main" val="496538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1 </a:t>
            </a:r>
            <a:br>
              <a:rPr lang="en-US" dirty="0"/>
            </a:br>
            <a:r>
              <a:rPr lang="en-US" dirty="0"/>
              <a:t>Deep Learning Theory </a:t>
            </a:r>
          </a:p>
        </p:txBody>
      </p:sp>
    </p:spTree>
    <p:extLst>
      <p:ext uri="{BB962C8B-B14F-4D97-AF65-F5344CB8AC3E}">
        <p14:creationId xmlns:p14="http://schemas.microsoft.com/office/powerpoint/2010/main" val="136975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a:t>“</a:t>
            </a:r>
            <a:r>
              <a:rPr lang="en-US" b="1" dirty="0"/>
              <a:t>Deep learning</a:t>
            </a:r>
            <a:r>
              <a:rPr lang="en-US" dirty="0"/>
              <a:t>” refers to machine learning methods that involve artificial neural networks.  </a:t>
            </a:r>
          </a:p>
          <a:p>
            <a:pPr marL="0" indent="0">
              <a:buNone/>
            </a:pPr>
            <a:endParaRPr lang="en-US" dirty="0"/>
          </a:p>
          <a:p>
            <a:pPr marL="0" indent="0">
              <a:buNone/>
            </a:pPr>
            <a:r>
              <a:rPr lang="en-US" b="1" dirty="0"/>
              <a:t>Neural networks </a:t>
            </a:r>
            <a:r>
              <a:rPr lang="en-US" dirty="0"/>
              <a:t>are essentially a very complicated mathematical function.  </a:t>
            </a:r>
          </a:p>
        </p:txBody>
      </p:sp>
      <p:grpSp>
        <p:nvGrpSpPr>
          <p:cNvPr id="53" name="Group 52">
            <a:extLst>
              <a:ext uri="{FF2B5EF4-FFF2-40B4-BE49-F238E27FC236}">
                <a16:creationId xmlns:a16="http://schemas.microsoft.com/office/drawing/2014/main" id="{9E9849E5-F88A-4925-A139-6E25827A9941}"/>
              </a:ext>
            </a:extLst>
          </p:cNvPr>
          <p:cNvGrpSpPr/>
          <p:nvPr/>
        </p:nvGrpSpPr>
        <p:grpSpPr>
          <a:xfrm>
            <a:off x="2898216" y="2823594"/>
            <a:ext cx="6267920" cy="3705470"/>
            <a:chOff x="5633612" y="2585701"/>
            <a:chExt cx="6267920" cy="3705470"/>
          </a:xfrm>
        </p:grpSpPr>
        <p:sp>
          <p:nvSpPr>
            <p:cNvPr id="4" name="TextBox 3">
              <a:extLst>
                <a:ext uri="{FF2B5EF4-FFF2-40B4-BE49-F238E27FC236}">
                  <a16:creationId xmlns:a16="http://schemas.microsoft.com/office/drawing/2014/main" id="{13C5B75A-97D3-48FA-A246-74D412C3A9C1}"/>
                </a:ext>
              </a:extLst>
            </p:cNvPr>
            <p:cNvSpPr txBox="1"/>
            <p:nvPr/>
          </p:nvSpPr>
          <p:spPr>
            <a:xfrm>
              <a:off x="6504094" y="3049170"/>
              <a:ext cx="813043" cy="369332"/>
            </a:xfrm>
            <a:prstGeom prst="rect">
              <a:avLst/>
            </a:prstGeom>
            <a:noFill/>
          </p:spPr>
          <p:txBody>
            <a:bodyPr wrap="none" rtlCol="0">
              <a:spAutoFit/>
            </a:bodyPr>
            <a:lstStyle/>
            <a:p>
              <a:r>
                <a:rPr lang="en-US" sz="1800" dirty="0"/>
                <a:t>height</a:t>
              </a:r>
            </a:p>
          </p:txBody>
        </p:sp>
        <p:sp>
          <p:nvSpPr>
            <p:cNvPr id="5" name="TextBox 4">
              <a:extLst>
                <a:ext uri="{FF2B5EF4-FFF2-40B4-BE49-F238E27FC236}">
                  <a16:creationId xmlns:a16="http://schemas.microsoft.com/office/drawing/2014/main" id="{8E2A1A69-9721-4873-9EFA-55463DED58EB}"/>
                </a:ext>
              </a:extLst>
            </p:cNvPr>
            <p:cNvSpPr txBox="1"/>
            <p:nvPr/>
          </p:nvSpPr>
          <p:spPr>
            <a:xfrm>
              <a:off x="5633612" y="3762506"/>
              <a:ext cx="1710725" cy="369332"/>
            </a:xfrm>
            <a:prstGeom prst="rect">
              <a:avLst/>
            </a:prstGeom>
            <a:noFill/>
          </p:spPr>
          <p:txBody>
            <a:bodyPr wrap="none" rtlCol="0">
              <a:spAutoFit/>
            </a:bodyPr>
            <a:lstStyle/>
            <a:p>
              <a:r>
                <a:rPr lang="en-US" dirty="0"/>
                <a:t>blood pressure</a:t>
              </a:r>
              <a:endParaRPr lang="en-US" sz="1800" dirty="0"/>
            </a:p>
          </p:txBody>
        </p:sp>
        <p:sp>
          <p:nvSpPr>
            <p:cNvPr id="6" name="TextBox 5">
              <a:extLst>
                <a:ext uri="{FF2B5EF4-FFF2-40B4-BE49-F238E27FC236}">
                  <a16:creationId xmlns:a16="http://schemas.microsoft.com/office/drawing/2014/main" id="{6FB5FE90-9037-490D-9FD2-D2694242EC0B}"/>
                </a:ext>
              </a:extLst>
            </p:cNvPr>
            <p:cNvSpPr txBox="1"/>
            <p:nvPr/>
          </p:nvSpPr>
          <p:spPr>
            <a:xfrm>
              <a:off x="5667967" y="4552705"/>
              <a:ext cx="1672253" cy="369332"/>
            </a:xfrm>
            <a:prstGeom prst="rect">
              <a:avLst/>
            </a:prstGeom>
            <a:noFill/>
          </p:spPr>
          <p:txBody>
            <a:bodyPr wrap="none" rtlCol="0">
              <a:spAutoFit/>
            </a:bodyPr>
            <a:lstStyle/>
            <a:p>
              <a:r>
                <a:rPr lang="en-US" sz="1800" dirty="0"/>
                <a:t>avg. heart rate</a:t>
              </a:r>
            </a:p>
          </p:txBody>
        </p:sp>
        <p:sp>
          <p:nvSpPr>
            <p:cNvPr id="7" name="TextBox 6">
              <a:extLst>
                <a:ext uri="{FF2B5EF4-FFF2-40B4-BE49-F238E27FC236}">
                  <a16:creationId xmlns:a16="http://schemas.microsoft.com/office/drawing/2014/main" id="{5F9885D5-E587-4ECD-B39A-A2F4BCDC55CE}"/>
                </a:ext>
              </a:extLst>
            </p:cNvPr>
            <p:cNvSpPr txBox="1"/>
            <p:nvPr/>
          </p:nvSpPr>
          <p:spPr>
            <a:xfrm>
              <a:off x="11050017" y="3779765"/>
              <a:ext cx="851515" cy="369332"/>
            </a:xfrm>
            <a:prstGeom prst="rect">
              <a:avLst/>
            </a:prstGeom>
            <a:noFill/>
          </p:spPr>
          <p:txBody>
            <a:bodyPr wrap="none" rtlCol="0">
              <a:spAutoFit/>
            </a:bodyPr>
            <a:lstStyle/>
            <a:p>
              <a:r>
                <a:rPr lang="en-US" sz="1800" dirty="0"/>
                <a:t>weight</a:t>
              </a:r>
            </a:p>
          </p:txBody>
        </p:sp>
        <p:sp>
          <p:nvSpPr>
            <p:cNvPr id="8" name="Oval 7">
              <a:extLst>
                <a:ext uri="{FF2B5EF4-FFF2-40B4-BE49-F238E27FC236}">
                  <a16:creationId xmlns:a16="http://schemas.microsoft.com/office/drawing/2014/main" id="{EB91D667-87FF-4216-8910-FF68D2B76E93}"/>
                </a:ext>
              </a:extLst>
            </p:cNvPr>
            <p:cNvSpPr/>
            <p:nvPr/>
          </p:nvSpPr>
          <p:spPr>
            <a:xfrm>
              <a:off x="8104254" y="3046334"/>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708594D-4077-46D8-B311-36C7CC7DA331}"/>
                </a:ext>
              </a:extLst>
            </p:cNvPr>
            <p:cNvSpPr/>
            <p:nvPr/>
          </p:nvSpPr>
          <p:spPr>
            <a:xfrm>
              <a:off x="8104254" y="3801280"/>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95B9893-2971-4343-AA5B-98F5403D30EB}"/>
                </a:ext>
              </a:extLst>
            </p:cNvPr>
            <p:cNvSpPr/>
            <p:nvPr/>
          </p:nvSpPr>
          <p:spPr>
            <a:xfrm>
              <a:off x="8108166" y="4553762"/>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0D4ED36-5636-4C61-A98C-B18B1DBF6267}"/>
                </a:ext>
              </a:extLst>
            </p:cNvPr>
            <p:cNvSpPr/>
            <p:nvPr/>
          </p:nvSpPr>
          <p:spPr>
            <a:xfrm>
              <a:off x="8902493" y="3419803"/>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84CD579-EF17-4F47-BD57-9C370FCA3AB2}"/>
                </a:ext>
              </a:extLst>
            </p:cNvPr>
            <p:cNvSpPr/>
            <p:nvPr/>
          </p:nvSpPr>
          <p:spPr>
            <a:xfrm>
              <a:off x="8902493" y="4174749"/>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E8ABBA-05B3-46CE-AD33-0645E6F57611}"/>
                </a:ext>
              </a:extLst>
            </p:cNvPr>
            <p:cNvSpPr/>
            <p:nvPr/>
          </p:nvSpPr>
          <p:spPr>
            <a:xfrm>
              <a:off x="8906405" y="4927231"/>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B95011-42A8-453C-9646-C5212DC85A58}"/>
                </a:ext>
              </a:extLst>
            </p:cNvPr>
            <p:cNvSpPr/>
            <p:nvPr/>
          </p:nvSpPr>
          <p:spPr>
            <a:xfrm>
              <a:off x="8902492" y="2754179"/>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EBDC6E-E86B-4606-B00C-70B20A481934}"/>
                </a:ext>
              </a:extLst>
            </p:cNvPr>
            <p:cNvSpPr/>
            <p:nvPr/>
          </p:nvSpPr>
          <p:spPr>
            <a:xfrm>
              <a:off x="9680008" y="3406658"/>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B50635E-0A29-4E9C-8815-C24A25EF30A3}"/>
                </a:ext>
              </a:extLst>
            </p:cNvPr>
            <p:cNvSpPr/>
            <p:nvPr/>
          </p:nvSpPr>
          <p:spPr>
            <a:xfrm>
              <a:off x="9680008" y="4161604"/>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660617-1123-4A4D-B544-A361890CB3FD}"/>
                </a:ext>
              </a:extLst>
            </p:cNvPr>
            <p:cNvCxnSpPr>
              <a:stCxn id="4" idx="3"/>
              <a:endCxn id="8" idx="2"/>
            </p:cNvCxnSpPr>
            <p:nvPr/>
          </p:nvCxnSpPr>
          <p:spPr>
            <a:xfrm flipV="1">
              <a:off x="7317137" y="3223034"/>
              <a:ext cx="787117" cy="108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B34AB7-ED8A-4C69-A681-CFEDFF1C615A}"/>
                </a:ext>
              </a:extLst>
            </p:cNvPr>
            <p:cNvCxnSpPr>
              <a:stCxn id="4" idx="3"/>
              <a:endCxn id="9" idx="2"/>
            </p:cNvCxnSpPr>
            <p:nvPr/>
          </p:nvCxnSpPr>
          <p:spPr>
            <a:xfrm>
              <a:off x="7317137" y="3233836"/>
              <a:ext cx="787117" cy="74414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62311B-7B34-4124-BDB4-0F58B2724278}"/>
                </a:ext>
              </a:extLst>
            </p:cNvPr>
            <p:cNvCxnSpPr>
              <a:stCxn id="4" idx="3"/>
              <a:endCxn id="10" idx="2"/>
            </p:cNvCxnSpPr>
            <p:nvPr/>
          </p:nvCxnSpPr>
          <p:spPr>
            <a:xfrm>
              <a:off x="7317137" y="3233836"/>
              <a:ext cx="791029" cy="149662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FB6937-3C4E-4D68-A007-A811F0616E4E}"/>
                </a:ext>
              </a:extLst>
            </p:cNvPr>
            <p:cNvCxnSpPr>
              <a:cxnSpLocks/>
              <a:stCxn id="5" idx="3"/>
              <a:endCxn id="10" idx="2"/>
            </p:cNvCxnSpPr>
            <p:nvPr/>
          </p:nvCxnSpPr>
          <p:spPr>
            <a:xfrm>
              <a:off x="7344337" y="3947172"/>
              <a:ext cx="763829" cy="78329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54B84D-EB4E-4C88-BD7C-83031CC0949F}"/>
                </a:ext>
              </a:extLst>
            </p:cNvPr>
            <p:cNvCxnSpPr>
              <a:cxnSpLocks/>
              <a:stCxn id="5" idx="3"/>
              <a:endCxn id="8" idx="2"/>
            </p:cNvCxnSpPr>
            <p:nvPr/>
          </p:nvCxnSpPr>
          <p:spPr>
            <a:xfrm flipV="1">
              <a:off x="7344337" y="3223034"/>
              <a:ext cx="759917" cy="72413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77A304-CBDA-4B89-9F9D-9BA28B49AD4F}"/>
                </a:ext>
              </a:extLst>
            </p:cNvPr>
            <p:cNvCxnSpPr>
              <a:stCxn id="5" idx="3"/>
              <a:endCxn id="9" idx="2"/>
            </p:cNvCxnSpPr>
            <p:nvPr/>
          </p:nvCxnSpPr>
          <p:spPr>
            <a:xfrm>
              <a:off x="7344337" y="3947172"/>
              <a:ext cx="759917" cy="3080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83F94C-D4D6-45EE-8AC2-0A49A4BEC978}"/>
                </a:ext>
              </a:extLst>
            </p:cNvPr>
            <p:cNvCxnSpPr>
              <a:cxnSpLocks/>
              <a:stCxn id="6" idx="3"/>
              <a:endCxn id="8" idx="2"/>
            </p:cNvCxnSpPr>
            <p:nvPr/>
          </p:nvCxnSpPr>
          <p:spPr>
            <a:xfrm flipV="1">
              <a:off x="7340220" y="3223034"/>
              <a:ext cx="764034" cy="15143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07DE99-E6A4-4D1E-BD8A-0C5538237FF8}"/>
                </a:ext>
              </a:extLst>
            </p:cNvPr>
            <p:cNvCxnSpPr>
              <a:stCxn id="6" idx="3"/>
              <a:endCxn id="9" idx="2"/>
            </p:cNvCxnSpPr>
            <p:nvPr/>
          </p:nvCxnSpPr>
          <p:spPr>
            <a:xfrm flipV="1">
              <a:off x="7340220" y="3977980"/>
              <a:ext cx="764034" cy="75939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64888E4-54A8-4FC8-8E0F-B138C8220566}"/>
                </a:ext>
              </a:extLst>
            </p:cNvPr>
            <p:cNvCxnSpPr>
              <a:stCxn id="6" idx="3"/>
              <a:endCxn id="10" idx="2"/>
            </p:cNvCxnSpPr>
            <p:nvPr/>
          </p:nvCxnSpPr>
          <p:spPr>
            <a:xfrm flipV="1">
              <a:off x="7340220" y="4730462"/>
              <a:ext cx="767946" cy="690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45ED5BA-1AE4-45AD-AFA7-648ED6F7ED6B}"/>
                </a:ext>
              </a:extLst>
            </p:cNvPr>
            <p:cNvCxnSpPr>
              <a:stCxn id="8" idx="6"/>
              <a:endCxn id="14" idx="2"/>
            </p:cNvCxnSpPr>
            <p:nvPr/>
          </p:nvCxnSpPr>
          <p:spPr>
            <a:xfrm flipV="1">
              <a:off x="8475961" y="2930879"/>
              <a:ext cx="426531" cy="292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6DCCBA-93BE-47E2-A5A9-99AC6AAB37AB}"/>
                </a:ext>
              </a:extLst>
            </p:cNvPr>
            <p:cNvCxnSpPr>
              <a:stCxn id="8" idx="6"/>
              <a:endCxn id="11" idx="2"/>
            </p:cNvCxnSpPr>
            <p:nvPr/>
          </p:nvCxnSpPr>
          <p:spPr>
            <a:xfrm>
              <a:off x="8475961" y="3223034"/>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A0A6C71-9075-43C3-BB4B-14F42E02A91B}"/>
                </a:ext>
              </a:extLst>
            </p:cNvPr>
            <p:cNvCxnSpPr>
              <a:stCxn id="8" idx="6"/>
              <a:endCxn id="12" idx="2"/>
            </p:cNvCxnSpPr>
            <p:nvPr/>
          </p:nvCxnSpPr>
          <p:spPr>
            <a:xfrm>
              <a:off x="8475961" y="3223034"/>
              <a:ext cx="426532" cy="1128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2644A5A-B502-42BF-B848-82267D7E5C28}"/>
                </a:ext>
              </a:extLst>
            </p:cNvPr>
            <p:cNvCxnSpPr>
              <a:stCxn id="8" idx="6"/>
              <a:endCxn id="13" idx="3"/>
            </p:cNvCxnSpPr>
            <p:nvPr/>
          </p:nvCxnSpPr>
          <p:spPr>
            <a:xfrm>
              <a:off x="8475961" y="3223034"/>
              <a:ext cx="484879" cy="200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D6978DE-EAB2-44EE-8201-DB12CEAE43FB}"/>
                </a:ext>
              </a:extLst>
            </p:cNvPr>
            <p:cNvCxnSpPr>
              <a:stCxn id="9" idx="6"/>
              <a:endCxn id="14" idx="2"/>
            </p:cNvCxnSpPr>
            <p:nvPr/>
          </p:nvCxnSpPr>
          <p:spPr>
            <a:xfrm flipV="1">
              <a:off x="8475961" y="2930879"/>
              <a:ext cx="426531" cy="1047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55757B-3A66-4A6A-81B7-C956F99CAEDF}"/>
                </a:ext>
              </a:extLst>
            </p:cNvPr>
            <p:cNvCxnSpPr>
              <a:cxnSpLocks/>
              <a:stCxn id="9" idx="6"/>
              <a:endCxn id="11" idx="2"/>
            </p:cNvCxnSpPr>
            <p:nvPr/>
          </p:nvCxnSpPr>
          <p:spPr>
            <a:xfrm flipV="1">
              <a:off x="8475961" y="3596503"/>
              <a:ext cx="426532" cy="381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0F08AA-B034-45E4-897F-92344805E23F}"/>
                </a:ext>
              </a:extLst>
            </p:cNvPr>
            <p:cNvCxnSpPr>
              <a:stCxn id="9" idx="6"/>
              <a:endCxn id="12" idx="2"/>
            </p:cNvCxnSpPr>
            <p:nvPr/>
          </p:nvCxnSpPr>
          <p:spPr>
            <a:xfrm>
              <a:off x="8475961" y="3977980"/>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ECEA3-0C45-42FB-89A0-50E2A14A68CE}"/>
                </a:ext>
              </a:extLst>
            </p:cNvPr>
            <p:cNvCxnSpPr>
              <a:stCxn id="9" idx="6"/>
              <a:endCxn id="13" idx="2"/>
            </p:cNvCxnSpPr>
            <p:nvPr/>
          </p:nvCxnSpPr>
          <p:spPr>
            <a:xfrm>
              <a:off x="8475961" y="3977980"/>
              <a:ext cx="430444" cy="1125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A6F0B-9F0A-4BF1-B9C0-C73B96868848}"/>
                </a:ext>
              </a:extLst>
            </p:cNvPr>
            <p:cNvCxnSpPr>
              <a:stCxn id="10" idx="6"/>
              <a:endCxn id="14" idx="2"/>
            </p:cNvCxnSpPr>
            <p:nvPr/>
          </p:nvCxnSpPr>
          <p:spPr>
            <a:xfrm flipV="1">
              <a:off x="8479873" y="2930879"/>
              <a:ext cx="422619" cy="179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E79BD83-DCBE-4D6F-97E9-3C126D89FA40}"/>
                </a:ext>
              </a:extLst>
            </p:cNvPr>
            <p:cNvCxnSpPr>
              <a:stCxn id="10" idx="6"/>
              <a:endCxn id="11" idx="2"/>
            </p:cNvCxnSpPr>
            <p:nvPr/>
          </p:nvCxnSpPr>
          <p:spPr>
            <a:xfrm flipV="1">
              <a:off x="8479873" y="3596503"/>
              <a:ext cx="422620" cy="1133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13AAFD-182E-4008-9AB2-1166A0AF3CF3}"/>
                </a:ext>
              </a:extLst>
            </p:cNvPr>
            <p:cNvCxnSpPr>
              <a:stCxn id="10" idx="6"/>
              <a:endCxn id="12" idx="2"/>
            </p:cNvCxnSpPr>
            <p:nvPr/>
          </p:nvCxnSpPr>
          <p:spPr>
            <a:xfrm flipV="1">
              <a:off x="8479873" y="4351449"/>
              <a:ext cx="422620" cy="379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F44635A-CF8D-4994-A6D5-375A395D8BD0}"/>
                </a:ext>
              </a:extLst>
            </p:cNvPr>
            <p:cNvCxnSpPr>
              <a:stCxn id="10" idx="6"/>
              <a:endCxn id="13" idx="2"/>
            </p:cNvCxnSpPr>
            <p:nvPr/>
          </p:nvCxnSpPr>
          <p:spPr>
            <a:xfrm>
              <a:off x="8479873" y="4730462"/>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97AEE73-B58A-43EC-BEBB-A5A7E8719A26}"/>
                </a:ext>
              </a:extLst>
            </p:cNvPr>
            <p:cNvCxnSpPr>
              <a:cxnSpLocks/>
              <a:stCxn id="14" idx="6"/>
              <a:endCxn id="15" idx="2"/>
            </p:cNvCxnSpPr>
            <p:nvPr/>
          </p:nvCxnSpPr>
          <p:spPr>
            <a:xfrm>
              <a:off x="9274199" y="2930879"/>
              <a:ext cx="405809" cy="652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E4BAF27-A279-49E3-99BC-B831D1B06CC0}"/>
                </a:ext>
              </a:extLst>
            </p:cNvPr>
            <p:cNvCxnSpPr>
              <a:stCxn id="14" idx="6"/>
              <a:endCxn id="16" idx="2"/>
            </p:cNvCxnSpPr>
            <p:nvPr/>
          </p:nvCxnSpPr>
          <p:spPr>
            <a:xfrm>
              <a:off x="9274199" y="2930879"/>
              <a:ext cx="405809" cy="1407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C680593-00D2-4F4C-82A3-EB5C9F75A92C}"/>
                </a:ext>
              </a:extLst>
            </p:cNvPr>
            <p:cNvCxnSpPr>
              <a:stCxn id="11" idx="6"/>
              <a:endCxn id="15" idx="2"/>
            </p:cNvCxnSpPr>
            <p:nvPr/>
          </p:nvCxnSpPr>
          <p:spPr>
            <a:xfrm flipV="1">
              <a:off x="9274200" y="3583358"/>
              <a:ext cx="405808" cy="1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5A8A13F-A44F-4AC8-AAD5-E69981231BBE}"/>
                </a:ext>
              </a:extLst>
            </p:cNvPr>
            <p:cNvCxnSpPr>
              <a:stCxn id="11" idx="6"/>
              <a:endCxn id="16" idx="2"/>
            </p:cNvCxnSpPr>
            <p:nvPr/>
          </p:nvCxnSpPr>
          <p:spPr>
            <a:xfrm>
              <a:off x="9274200" y="3596503"/>
              <a:ext cx="405808" cy="741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979E75-26D6-4484-94DC-6D3171A36257}"/>
                </a:ext>
              </a:extLst>
            </p:cNvPr>
            <p:cNvCxnSpPr>
              <a:stCxn id="12" idx="6"/>
              <a:endCxn id="15" idx="2"/>
            </p:cNvCxnSpPr>
            <p:nvPr/>
          </p:nvCxnSpPr>
          <p:spPr>
            <a:xfrm flipV="1">
              <a:off x="9274200" y="3583358"/>
              <a:ext cx="405808" cy="76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8E48E1-EAF4-4375-A159-22667CACFE73}"/>
                </a:ext>
              </a:extLst>
            </p:cNvPr>
            <p:cNvCxnSpPr>
              <a:stCxn id="12" idx="6"/>
              <a:endCxn id="16" idx="2"/>
            </p:cNvCxnSpPr>
            <p:nvPr/>
          </p:nvCxnSpPr>
          <p:spPr>
            <a:xfrm flipV="1">
              <a:off x="9274200" y="4338304"/>
              <a:ext cx="405808" cy="1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EF09686-C264-4AF8-A724-0512CB58401A}"/>
                </a:ext>
              </a:extLst>
            </p:cNvPr>
            <p:cNvCxnSpPr>
              <a:stCxn id="13" idx="6"/>
              <a:endCxn id="15" idx="2"/>
            </p:cNvCxnSpPr>
            <p:nvPr/>
          </p:nvCxnSpPr>
          <p:spPr>
            <a:xfrm flipV="1">
              <a:off x="9278112" y="3583358"/>
              <a:ext cx="401896" cy="1520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40B6E33-74EA-4BF0-961E-63D2640A7B25}"/>
                </a:ext>
              </a:extLst>
            </p:cNvPr>
            <p:cNvCxnSpPr>
              <a:stCxn id="13" idx="6"/>
              <a:endCxn id="16" idx="2"/>
            </p:cNvCxnSpPr>
            <p:nvPr/>
          </p:nvCxnSpPr>
          <p:spPr>
            <a:xfrm flipV="1">
              <a:off x="9278112" y="4338304"/>
              <a:ext cx="401896" cy="76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D4AAFD2F-9C10-4B27-ACE4-0753FEA18AC0}"/>
                </a:ext>
              </a:extLst>
            </p:cNvPr>
            <p:cNvSpPr/>
            <p:nvPr/>
          </p:nvSpPr>
          <p:spPr>
            <a:xfrm>
              <a:off x="10296695" y="3783190"/>
              <a:ext cx="371707" cy="35339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EF539602-B84D-4E38-AA57-8D25FCE77AF0}"/>
                </a:ext>
              </a:extLst>
            </p:cNvPr>
            <p:cNvCxnSpPr>
              <a:cxnSpLocks/>
              <a:stCxn id="15" idx="6"/>
              <a:endCxn id="46" idx="2"/>
            </p:cNvCxnSpPr>
            <p:nvPr/>
          </p:nvCxnSpPr>
          <p:spPr>
            <a:xfrm>
              <a:off x="10051715" y="3583358"/>
              <a:ext cx="244980" cy="37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680F054-09A3-4CB8-A7AE-83D5D478DDD5}"/>
                </a:ext>
              </a:extLst>
            </p:cNvPr>
            <p:cNvCxnSpPr>
              <a:cxnSpLocks/>
              <a:stCxn id="16" idx="6"/>
              <a:endCxn id="46" idx="2"/>
            </p:cNvCxnSpPr>
            <p:nvPr/>
          </p:nvCxnSpPr>
          <p:spPr>
            <a:xfrm flipV="1">
              <a:off x="10051715" y="3959890"/>
              <a:ext cx="244980" cy="37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BBC29950-143E-4B96-A5ED-E0C87EA116F2}"/>
                </a:ext>
              </a:extLst>
            </p:cNvPr>
            <p:cNvSpPr/>
            <p:nvPr/>
          </p:nvSpPr>
          <p:spPr>
            <a:xfrm>
              <a:off x="7802651" y="2585701"/>
              <a:ext cx="3012893" cy="28251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85D56F5-4433-457C-96E2-B284A8F3D7F5}"/>
                </a:ext>
              </a:extLst>
            </p:cNvPr>
            <p:cNvCxnSpPr>
              <a:stCxn id="46" idx="6"/>
              <a:endCxn id="7" idx="1"/>
            </p:cNvCxnSpPr>
            <p:nvPr/>
          </p:nvCxnSpPr>
          <p:spPr>
            <a:xfrm>
              <a:off x="10668402" y="3959890"/>
              <a:ext cx="381615" cy="4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Left Brace 50">
              <a:extLst>
                <a:ext uri="{FF2B5EF4-FFF2-40B4-BE49-F238E27FC236}">
                  <a16:creationId xmlns:a16="http://schemas.microsoft.com/office/drawing/2014/main" id="{D46A31F8-C05F-45CE-AD24-01749210BEA4}"/>
                </a:ext>
              </a:extLst>
            </p:cNvPr>
            <p:cNvSpPr/>
            <p:nvPr/>
          </p:nvSpPr>
          <p:spPr>
            <a:xfrm rot="16200000">
              <a:off x="9036758" y="4353055"/>
              <a:ext cx="494930" cy="2768359"/>
            </a:xfrm>
            <a:prstGeom prst="leftBrace">
              <a:avLst>
                <a:gd name="adj1" fmla="val 8333"/>
                <a:gd name="adj2" fmla="val 502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F5B7560D-7553-4995-8C08-20F4B1C1EA8B}"/>
                </a:ext>
              </a:extLst>
            </p:cNvPr>
            <p:cNvSpPr txBox="1"/>
            <p:nvPr/>
          </p:nvSpPr>
          <p:spPr>
            <a:xfrm>
              <a:off x="8475363" y="6014172"/>
              <a:ext cx="1821332" cy="276999"/>
            </a:xfrm>
            <a:prstGeom prst="rect">
              <a:avLst/>
            </a:prstGeom>
            <a:noFill/>
          </p:spPr>
          <p:txBody>
            <a:bodyPr wrap="none" rtlCol="0">
              <a:spAutoFit/>
            </a:bodyPr>
            <a:lstStyle/>
            <a:p>
              <a:r>
                <a:rPr lang="en-US" sz="1200" dirty="0"/>
                <a:t>Artificial Neural Network</a:t>
              </a:r>
            </a:p>
          </p:txBody>
        </p:sp>
      </p:gr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Deep Learning Terminology</a:t>
            </a:r>
          </a:p>
        </p:txBody>
      </p:sp>
    </p:spTree>
    <p:extLst>
      <p:ext uri="{BB962C8B-B14F-4D97-AF65-F5344CB8AC3E}">
        <p14:creationId xmlns:p14="http://schemas.microsoft.com/office/powerpoint/2010/main" val="3051054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5579C-00F4-4C00-A964-78BBA2A527B1}"/>
              </a:ext>
            </a:extLst>
          </p:cNvPr>
          <p:cNvSpPr>
            <a:spLocks noGrp="1"/>
          </p:cNvSpPr>
          <p:nvPr>
            <p:ph idx="1"/>
          </p:nvPr>
        </p:nvSpPr>
        <p:spPr>
          <a:xfrm>
            <a:off x="471317" y="1073738"/>
            <a:ext cx="11411119" cy="423951"/>
          </a:xfrm>
        </p:spPr>
        <p:txBody>
          <a:bodyPr/>
          <a:lstStyle/>
          <a:p>
            <a:pPr marL="0" indent="0">
              <a:buNone/>
            </a:pPr>
            <a:r>
              <a:rPr lang="en-US" dirty="0"/>
              <a:t>Consider that we have data to help us predict the likelihood that an individual will be admitted into a hospital within a year.</a:t>
            </a:r>
          </a:p>
          <a:p>
            <a:pPr marL="0" indent="0">
              <a:buNone/>
            </a:pPr>
            <a:endParaRPr lang="en-US" dirty="0"/>
          </a:p>
          <a:p>
            <a:pPr marL="0" indent="0">
              <a:buNone/>
            </a:pPr>
            <a:endParaRPr lang="en-US" dirty="0"/>
          </a:p>
          <a:p>
            <a:pPr marL="0" indent="0">
              <a:buNone/>
            </a:pPr>
            <a:endParaRPr lang="en-US" dirty="0"/>
          </a:p>
        </p:txBody>
      </p:sp>
      <p:grpSp>
        <p:nvGrpSpPr>
          <p:cNvPr id="18451" name="Group 18450">
            <a:extLst>
              <a:ext uri="{FF2B5EF4-FFF2-40B4-BE49-F238E27FC236}">
                <a16:creationId xmlns:a16="http://schemas.microsoft.com/office/drawing/2014/main" id="{31B53211-ADBC-4DE8-8AED-85B4B0001031}"/>
              </a:ext>
            </a:extLst>
          </p:cNvPr>
          <p:cNvGrpSpPr/>
          <p:nvPr/>
        </p:nvGrpSpPr>
        <p:grpSpPr>
          <a:xfrm>
            <a:off x="-135413" y="2157589"/>
            <a:ext cx="11819384" cy="3478179"/>
            <a:chOff x="-202320" y="2379337"/>
            <a:chExt cx="11819384" cy="3478179"/>
          </a:xfrm>
        </p:grpSpPr>
        <p:sp>
          <p:nvSpPr>
            <p:cNvPr id="18" name="TextBox 17">
              <a:extLst>
                <a:ext uri="{FF2B5EF4-FFF2-40B4-BE49-F238E27FC236}">
                  <a16:creationId xmlns:a16="http://schemas.microsoft.com/office/drawing/2014/main" id="{9094CF90-4B80-4CDC-BFCD-79685A664859}"/>
                </a:ext>
              </a:extLst>
            </p:cNvPr>
            <p:cNvSpPr txBox="1"/>
            <p:nvPr/>
          </p:nvSpPr>
          <p:spPr>
            <a:xfrm>
              <a:off x="-202320" y="4333404"/>
              <a:ext cx="2912694" cy="369332"/>
            </a:xfrm>
            <a:prstGeom prst="rect">
              <a:avLst/>
            </a:prstGeom>
            <a:noFill/>
          </p:spPr>
          <p:txBody>
            <a:bodyPr wrap="square" rtlCol="0">
              <a:spAutoFit/>
            </a:bodyPr>
            <a:lstStyle/>
            <a:p>
              <a:pPr algn="r"/>
              <a:r>
                <a:rPr lang="en-US"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171218" y="2379337"/>
              <a:ext cx="11445846" cy="3478179"/>
              <a:chOff x="171218" y="2379337"/>
              <a:chExt cx="11445846" cy="3478179"/>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C5D23D-A3C3-445C-A64D-6A3275C13C46}"/>
                  </a:ext>
                </a:extLst>
              </p:cNvPr>
              <p:cNvSpPr txBox="1"/>
              <p:nvPr/>
            </p:nvSpPr>
            <p:spPr>
              <a:xfrm>
                <a:off x="1977481" y="2379337"/>
                <a:ext cx="732893" cy="369332"/>
              </a:xfrm>
              <a:prstGeom prst="rect">
                <a:avLst/>
              </a:prstGeom>
              <a:noFill/>
            </p:spPr>
            <p:txBody>
              <a:bodyPr wrap="square" rtlCol="0">
                <a:spAutoFit/>
              </a:bodyPr>
              <a:lstStyle/>
              <a:p>
                <a:pPr algn="r"/>
                <a:r>
                  <a:rPr lang="en-US"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10122323" y="3706235"/>
                <a:ext cx="1494741" cy="646331"/>
              </a:xfrm>
              <a:prstGeom prst="rect">
                <a:avLst/>
              </a:prstGeom>
              <a:noFill/>
            </p:spPr>
            <p:txBody>
              <a:bodyPr wrap="square" rtlCol="0">
                <a:spAutoFit/>
              </a:bodyPr>
              <a:lstStyle/>
              <a:p>
                <a:r>
                  <a:rPr lang="en-US"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a:endCxn id="6" idx="1"/>
              </p:cNvCxnSpPr>
              <p:nvPr/>
            </p:nvCxnSpPr>
            <p:spPr>
              <a:xfrm>
                <a:off x="8553225" y="4007477"/>
                <a:ext cx="1569098" cy="2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171218" y="3348203"/>
                <a:ext cx="2539156" cy="369332"/>
              </a:xfrm>
              <a:prstGeom prst="rect">
                <a:avLst/>
              </a:prstGeom>
              <a:noFill/>
            </p:spPr>
            <p:txBody>
              <a:bodyPr wrap="square" rtlCol="0">
                <a:spAutoFit/>
              </a:bodyPr>
              <a:lstStyle/>
              <a:p>
                <a:pPr algn="r"/>
                <a:r>
                  <a:rPr lang="en-US"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51422" y="5488184"/>
                <a:ext cx="2258952" cy="369332"/>
              </a:xfrm>
              <a:prstGeom prst="rect">
                <a:avLst/>
              </a:prstGeom>
              <a:noFill/>
            </p:spPr>
            <p:txBody>
              <a:bodyPr wrap="square" rtlCol="0">
                <a:spAutoFit/>
              </a:bodyPr>
              <a:lstStyle/>
              <a:p>
                <a:pPr algn="r"/>
                <a:r>
                  <a:rPr lang="en-US" dirty="0"/>
                  <a:t>location</a:t>
                </a:r>
              </a:p>
            </p:txBody>
          </p:sp>
        </p:grpSp>
      </p:grpSp>
      <p:sp>
        <p:nvSpPr>
          <p:cNvPr id="28" name="Title 2">
            <a:extLst>
              <a:ext uri="{FF2B5EF4-FFF2-40B4-BE49-F238E27FC236}">
                <a16:creationId xmlns:a16="http://schemas.microsoft.com/office/drawing/2014/main" id="{E6F4B1F1-3D3C-4297-B6E7-DD27ACA23C52}"/>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Artificial Neural Network</a:t>
            </a:r>
          </a:p>
        </p:txBody>
      </p:sp>
      <p:sp>
        <p:nvSpPr>
          <p:cNvPr id="10" name="Rectangle 9">
            <a:extLst>
              <a:ext uri="{FF2B5EF4-FFF2-40B4-BE49-F238E27FC236}">
                <a16:creationId xmlns:a16="http://schemas.microsoft.com/office/drawing/2014/main" id="{0C63D723-6385-4597-875D-D2053A257547}"/>
              </a:ext>
            </a:extLst>
          </p:cNvPr>
          <p:cNvSpPr/>
          <p:nvPr/>
        </p:nvSpPr>
        <p:spPr>
          <a:xfrm>
            <a:off x="0" y="6602996"/>
            <a:ext cx="2557110" cy="230832"/>
          </a:xfrm>
          <a:prstGeom prst="rect">
            <a:avLst/>
          </a:prstGeom>
        </p:spPr>
        <p:txBody>
          <a:bodyPr wrap="none">
            <a:spAutoFit/>
          </a:bodyPr>
          <a:lstStyle/>
          <a:p>
            <a:r>
              <a:rPr lang="en-US" sz="900" dirty="0"/>
              <a:t>https://www.coursera.org/learn/ai-for-everyone</a:t>
            </a:r>
          </a:p>
        </p:txBody>
      </p:sp>
    </p:spTree>
    <p:extLst>
      <p:ext uri="{BB962C8B-B14F-4D97-AF65-F5344CB8AC3E}">
        <p14:creationId xmlns:p14="http://schemas.microsoft.com/office/powerpoint/2010/main" val="388430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5579C-00F4-4C00-A964-78BBA2A527B1}"/>
              </a:ext>
            </a:extLst>
          </p:cNvPr>
          <p:cNvSpPr>
            <a:spLocks noGrp="1"/>
          </p:cNvSpPr>
          <p:nvPr>
            <p:ph idx="1"/>
          </p:nvPr>
        </p:nvSpPr>
        <p:spPr>
          <a:xfrm>
            <a:off x="471317" y="1073738"/>
            <a:ext cx="11411119" cy="423951"/>
          </a:xfrm>
        </p:spPr>
        <p:txBody>
          <a:bodyPr/>
          <a:lstStyle/>
          <a:p>
            <a:pPr marL="0" indent="0">
              <a:buNone/>
            </a:pPr>
            <a:r>
              <a:rPr lang="en-US" dirty="0"/>
              <a:t>Consider that we have data to help us predict the likelihood that an individual will be admitted into a hospital within a year.</a:t>
            </a:r>
          </a:p>
          <a:p>
            <a:pPr marL="0" indent="0">
              <a:buNone/>
            </a:pPr>
            <a:endParaRPr lang="en-US" dirty="0"/>
          </a:p>
          <a:p>
            <a:pPr marL="0" indent="0">
              <a:buNone/>
            </a:pPr>
            <a:endParaRPr lang="en-US" dirty="0"/>
          </a:p>
          <a:p>
            <a:pPr marL="0" indent="0">
              <a:buNone/>
            </a:pPr>
            <a:endParaRPr lang="en-US" dirty="0"/>
          </a:p>
        </p:txBody>
      </p:sp>
      <p:grpSp>
        <p:nvGrpSpPr>
          <p:cNvPr id="18451" name="Group 18450">
            <a:extLst>
              <a:ext uri="{FF2B5EF4-FFF2-40B4-BE49-F238E27FC236}">
                <a16:creationId xmlns:a16="http://schemas.microsoft.com/office/drawing/2014/main" id="{31B53211-ADBC-4DE8-8AED-85B4B0001031}"/>
              </a:ext>
            </a:extLst>
          </p:cNvPr>
          <p:cNvGrpSpPr/>
          <p:nvPr/>
        </p:nvGrpSpPr>
        <p:grpSpPr>
          <a:xfrm>
            <a:off x="-135413" y="1982736"/>
            <a:ext cx="11819384" cy="3478179"/>
            <a:chOff x="-202320" y="2379337"/>
            <a:chExt cx="11819384" cy="3478179"/>
          </a:xfrm>
        </p:grpSpPr>
        <p:sp>
          <p:nvSpPr>
            <p:cNvPr id="18" name="TextBox 17">
              <a:extLst>
                <a:ext uri="{FF2B5EF4-FFF2-40B4-BE49-F238E27FC236}">
                  <a16:creationId xmlns:a16="http://schemas.microsoft.com/office/drawing/2014/main" id="{9094CF90-4B80-4CDC-BFCD-79685A664859}"/>
                </a:ext>
              </a:extLst>
            </p:cNvPr>
            <p:cNvSpPr txBox="1"/>
            <p:nvPr/>
          </p:nvSpPr>
          <p:spPr>
            <a:xfrm>
              <a:off x="-202320" y="4333404"/>
              <a:ext cx="2912694" cy="369332"/>
            </a:xfrm>
            <a:prstGeom prst="rect">
              <a:avLst/>
            </a:prstGeom>
            <a:noFill/>
          </p:spPr>
          <p:txBody>
            <a:bodyPr wrap="square" rtlCol="0">
              <a:spAutoFit/>
            </a:bodyPr>
            <a:lstStyle/>
            <a:p>
              <a:pPr algn="r"/>
              <a:r>
                <a:rPr lang="en-US"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171218" y="2379337"/>
              <a:ext cx="11445846" cy="3478179"/>
              <a:chOff x="171218" y="2379337"/>
              <a:chExt cx="11445846" cy="3478179"/>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C5D23D-A3C3-445C-A64D-6A3275C13C46}"/>
                  </a:ext>
                </a:extLst>
              </p:cNvPr>
              <p:cNvSpPr txBox="1"/>
              <p:nvPr/>
            </p:nvSpPr>
            <p:spPr>
              <a:xfrm>
                <a:off x="1977481" y="2379337"/>
                <a:ext cx="732893" cy="369332"/>
              </a:xfrm>
              <a:prstGeom prst="rect">
                <a:avLst/>
              </a:prstGeom>
              <a:noFill/>
            </p:spPr>
            <p:txBody>
              <a:bodyPr wrap="square" rtlCol="0">
                <a:spAutoFit/>
              </a:bodyPr>
              <a:lstStyle/>
              <a:p>
                <a:pPr algn="r"/>
                <a:r>
                  <a:rPr lang="en-US"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10122323" y="3706235"/>
                <a:ext cx="1494741" cy="646331"/>
              </a:xfrm>
              <a:prstGeom prst="rect">
                <a:avLst/>
              </a:prstGeom>
              <a:noFill/>
            </p:spPr>
            <p:txBody>
              <a:bodyPr wrap="square" rtlCol="0">
                <a:spAutoFit/>
              </a:bodyPr>
              <a:lstStyle/>
              <a:p>
                <a:r>
                  <a:rPr lang="en-US"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a:endCxn id="6" idx="1"/>
              </p:cNvCxnSpPr>
              <p:nvPr/>
            </p:nvCxnSpPr>
            <p:spPr>
              <a:xfrm>
                <a:off x="8553225" y="4007477"/>
                <a:ext cx="1569098" cy="2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171218" y="3348203"/>
                <a:ext cx="2539156" cy="369332"/>
              </a:xfrm>
              <a:prstGeom prst="rect">
                <a:avLst/>
              </a:prstGeom>
              <a:noFill/>
            </p:spPr>
            <p:txBody>
              <a:bodyPr wrap="square" rtlCol="0">
                <a:spAutoFit/>
              </a:bodyPr>
              <a:lstStyle/>
              <a:p>
                <a:pPr algn="r"/>
                <a:r>
                  <a:rPr lang="en-US"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51422" y="5488184"/>
                <a:ext cx="2258952" cy="369332"/>
              </a:xfrm>
              <a:prstGeom prst="rect">
                <a:avLst/>
              </a:prstGeom>
              <a:noFill/>
            </p:spPr>
            <p:txBody>
              <a:bodyPr wrap="square" rtlCol="0">
                <a:spAutoFit/>
              </a:bodyPr>
              <a:lstStyle/>
              <a:p>
                <a:pPr algn="r"/>
                <a:r>
                  <a:rPr lang="en-US" dirty="0"/>
                  <a:t>location</a:t>
                </a:r>
              </a:p>
            </p:txBody>
          </p:sp>
          <p:sp>
            <p:nvSpPr>
              <p:cNvPr id="14" name="TextBox 13">
                <a:extLst>
                  <a:ext uri="{FF2B5EF4-FFF2-40B4-BE49-F238E27FC236}">
                    <a16:creationId xmlns:a16="http://schemas.microsoft.com/office/drawing/2014/main" id="{5DC72873-D417-4198-931B-A2AA512EA40F}"/>
                  </a:ext>
                </a:extLst>
              </p:cNvPr>
              <p:cNvSpPr txBox="1"/>
              <p:nvPr/>
            </p:nvSpPr>
            <p:spPr>
              <a:xfrm>
                <a:off x="4168728" y="2573385"/>
                <a:ext cx="1685077" cy="369332"/>
              </a:xfrm>
              <a:prstGeom prst="rect">
                <a:avLst/>
              </a:prstGeom>
              <a:noFill/>
            </p:spPr>
            <p:txBody>
              <a:bodyPr wrap="none" rtlCol="0">
                <a:spAutoFit/>
              </a:bodyPr>
              <a:lstStyle/>
              <a:p>
                <a:r>
                  <a:rPr lang="en-US" dirty="0"/>
                  <a:t>chronic illness</a:t>
                </a:r>
              </a:p>
            </p:txBody>
          </p:sp>
          <p:sp>
            <p:nvSpPr>
              <p:cNvPr id="22" name="TextBox 21">
                <a:extLst>
                  <a:ext uri="{FF2B5EF4-FFF2-40B4-BE49-F238E27FC236}">
                    <a16:creationId xmlns:a16="http://schemas.microsoft.com/office/drawing/2014/main" id="{D90BFBD3-5C16-489C-B9C7-427848C55179}"/>
                  </a:ext>
                </a:extLst>
              </p:cNvPr>
              <p:cNvSpPr txBox="1"/>
              <p:nvPr/>
            </p:nvSpPr>
            <p:spPr>
              <a:xfrm>
                <a:off x="4168728" y="3539633"/>
                <a:ext cx="2159566" cy="369332"/>
              </a:xfrm>
              <a:prstGeom prst="rect">
                <a:avLst/>
              </a:prstGeom>
              <a:noFill/>
            </p:spPr>
            <p:txBody>
              <a:bodyPr wrap="none" rtlCol="0">
                <a:spAutoFit/>
              </a:bodyPr>
              <a:lstStyle/>
              <a:p>
                <a:r>
                  <a:rPr lang="en-US" dirty="0"/>
                  <a:t>chance of accident</a:t>
                </a:r>
              </a:p>
            </p:txBody>
          </p:sp>
          <p:sp>
            <p:nvSpPr>
              <p:cNvPr id="23" name="TextBox 22">
                <a:extLst>
                  <a:ext uri="{FF2B5EF4-FFF2-40B4-BE49-F238E27FC236}">
                    <a16:creationId xmlns:a16="http://schemas.microsoft.com/office/drawing/2014/main" id="{F41FD15E-F2C7-4F8F-9D72-92FBD4645226}"/>
                  </a:ext>
                </a:extLst>
              </p:cNvPr>
              <p:cNvSpPr txBox="1"/>
              <p:nvPr/>
            </p:nvSpPr>
            <p:spPr>
              <a:xfrm>
                <a:off x="4220813" y="4882222"/>
                <a:ext cx="2082621" cy="369332"/>
              </a:xfrm>
              <a:prstGeom prst="rect">
                <a:avLst/>
              </a:prstGeom>
              <a:noFill/>
            </p:spPr>
            <p:txBody>
              <a:bodyPr wrap="none" rtlCol="0">
                <a:spAutoFit/>
              </a:bodyPr>
              <a:lstStyle/>
              <a:p>
                <a:r>
                  <a:rPr lang="en-US" dirty="0"/>
                  <a:t>exposure to toxins</a:t>
                </a:r>
              </a:p>
            </p:txBody>
          </p:sp>
          <p:sp>
            <p:nvSpPr>
              <p:cNvPr id="24" name="Oval 23">
                <a:extLst>
                  <a:ext uri="{FF2B5EF4-FFF2-40B4-BE49-F238E27FC236}">
                    <a16:creationId xmlns:a16="http://schemas.microsoft.com/office/drawing/2014/main" id="{4A030B7C-D6B0-458A-A155-CEA997B36A11}"/>
                  </a:ext>
                </a:extLst>
              </p:cNvPr>
              <p:cNvSpPr/>
              <p:nvPr/>
            </p:nvSpPr>
            <p:spPr>
              <a:xfrm>
                <a:off x="3808579" y="2888164"/>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1E16A4E-DF5C-46B1-B284-632938346AEF}"/>
                  </a:ext>
                </a:extLst>
              </p:cNvPr>
              <p:cNvSpPr/>
              <p:nvPr/>
            </p:nvSpPr>
            <p:spPr>
              <a:xfrm>
                <a:off x="3808579" y="3824597"/>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6524B34-2CD5-4585-87A5-897C4592C67F}"/>
                  </a:ext>
                </a:extLst>
              </p:cNvPr>
              <p:cNvSpPr/>
              <p:nvPr/>
            </p:nvSpPr>
            <p:spPr>
              <a:xfrm>
                <a:off x="3808579" y="4904221"/>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F3F77DE2-B789-4BF7-9391-6457C23ED3CA}"/>
                  </a:ext>
                </a:extLst>
              </p:cNvPr>
              <p:cNvCxnSpPr>
                <a:stCxn id="24" idx="6"/>
                <a:endCxn id="4" idx="1"/>
              </p:cNvCxnSpPr>
              <p:nvPr/>
            </p:nvCxnSpPr>
            <p:spPr>
              <a:xfrm>
                <a:off x="4174339" y="3071044"/>
                <a:ext cx="4066690" cy="80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2" name="Straight Arrow Connector 18431">
                <a:extLst>
                  <a:ext uri="{FF2B5EF4-FFF2-40B4-BE49-F238E27FC236}">
                    <a16:creationId xmlns:a16="http://schemas.microsoft.com/office/drawing/2014/main" id="{841FD5FD-4967-4161-8E4D-D63C77EC6972}"/>
                  </a:ext>
                </a:extLst>
              </p:cNvPr>
              <p:cNvCxnSpPr>
                <a:stCxn id="26" idx="6"/>
                <a:endCxn id="4" idx="2"/>
              </p:cNvCxnSpPr>
              <p:nvPr/>
            </p:nvCxnSpPr>
            <p:spPr>
              <a:xfrm>
                <a:off x="4174339" y="4007477"/>
                <a:ext cx="4013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Arrow Connector 18434">
                <a:extLst>
                  <a:ext uri="{FF2B5EF4-FFF2-40B4-BE49-F238E27FC236}">
                    <a16:creationId xmlns:a16="http://schemas.microsoft.com/office/drawing/2014/main" id="{94BAE286-752A-4DA6-BF0D-149F562FD0FD}"/>
                  </a:ext>
                </a:extLst>
              </p:cNvPr>
              <p:cNvCxnSpPr>
                <a:stCxn id="27" idx="7"/>
                <a:endCxn id="4" idx="3"/>
              </p:cNvCxnSpPr>
              <p:nvPr/>
            </p:nvCxnSpPr>
            <p:spPr>
              <a:xfrm flipV="1">
                <a:off x="4120775" y="4136793"/>
                <a:ext cx="4120254" cy="82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7" name="Straight Arrow Connector 18436">
                <a:extLst>
                  <a:ext uri="{FF2B5EF4-FFF2-40B4-BE49-F238E27FC236}">
                    <a16:creationId xmlns:a16="http://schemas.microsoft.com/office/drawing/2014/main" id="{C5319625-AD3F-4D6A-A4AA-A337EA08D77D}"/>
                  </a:ext>
                </a:extLst>
              </p:cNvPr>
              <p:cNvCxnSpPr>
                <a:stCxn id="5" idx="3"/>
                <a:endCxn id="24" idx="2"/>
              </p:cNvCxnSpPr>
              <p:nvPr/>
            </p:nvCxnSpPr>
            <p:spPr>
              <a:xfrm>
                <a:off x="2710374" y="2564003"/>
                <a:ext cx="1098205" cy="507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9" name="Straight Arrow Connector 18438">
                <a:extLst>
                  <a:ext uri="{FF2B5EF4-FFF2-40B4-BE49-F238E27FC236}">
                    <a16:creationId xmlns:a16="http://schemas.microsoft.com/office/drawing/2014/main" id="{978C8525-822B-4FB4-990C-2D5203C698D9}"/>
                  </a:ext>
                </a:extLst>
              </p:cNvPr>
              <p:cNvCxnSpPr>
                <a:cxnSpLocks/>
                <a:stCxn id="16" idx="3"/>
                <a:endCxn id="24" idx="3"/>
              </p:cNvCxnSpPr>
              <p:nvPr/>
            </p:nvCxnSpPr>
            <p:spPr>
              <a:xfrm flipV="1">
                <a:off x="2710374" y="3200360"/>
                <a:ext cx="1151769"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1" name="Straight Arrow Connector 18440">
                <a:extLst>
                  <a:ext uri="{FF2B5EF4-FFF2-40B4-BE49-F238E27FC236}">
                    <a16:creationId xmlns:a16="http://schemas.microsoft.com/office/drawing/2014/main" id="{D7066229-F418-43AB-97AC-66EE8CC48AAE}"/>
                  </a:ext>
                </a:extLst>
              </p:cNvPr>
              <p:cNvCxnSpPr>
                <a:stCxn id="18" idx="3"/>
                <a:endCxn id="26" idx="2"/>
              </p:cNvCxnSpPr>
              <p:nvPr/>
            </p:nvCxnSpPr>
            <p:spPr>
              <a:xfrm flipV="1">
                <a:off x="2710374" y="4007477"/>
                <a:ext cx="1098205" cy="510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3" name="Straight Arrow Connector 18442">
                <a:extLst>
                  <a:ext uri="{FF2B5EF4-FFF2-40B4-BE49-F238E27FC236}">
                    <a16:creationId xmlns:a16="http://schemas.microsoft.com/office/drawing/2014/main" id="{4A8EC439-F8A3-42BE-90C5-63196105B7B5}"/>
                  </a:ext>
                </a:extLst>
              </p:cNvPr>
              <p:cNvCxnSpPr>
                <a:cxnSpLocks/>
                <a:stCxn id="17" idx="3"/>
                <a:endCxn id="27" idx="3"/>
              </p:cNvCxnSpPr>
              <p:nvPr/>
            </p:nvCxnSpPr>
            <p:spPr>
              <a:xfrm flipV="1">
                <a:off x="2710374" y="5216417"/>
                <a:ext cx="1151769" cy="45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6" name="Straight Arrow Connector 18445">
                <a:extLst>
                  <a:ext uri="{FF2B5EF4-FFF2-40B4-BE49-F238E27FC236}">
                    <a16:creationId xmlns:a16="http://schemas.microsoft.com/office/drawing/2014/main" id="{798B09D4-1428-4880-9C89-BDCD3BF6E8B8}"/>
                  </a:ext>
                </a:extLst>
              </p:cNvPr>
              <p:cNvCxnSpPr>
                <a:stCxn id="18" idx="3"/>
                <a:endCxn id="27" idx="2"/>
              </p:cNvCxnSpPr>
              <p:nvPr/>
            </p:nvCxnSpPr>
            <p:spPr>
              <a:xfrm>
                <a:off x="2710374" y="4518070"/>
                <a:ext cx="1098205" cy="569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 name="TextBox 6"/>
          <p:cNvSpPr txBox="1"/>
          <p:nvPr/>
        </p:nvSpPr>
        <p:spPr>
          <a:xfrm>
            <a:off x="6479790" y="5633533"/>
            <a:ext cx="5829173" cy="707886"/>
          </a:xfrm>
          <a:prstGeom prst="rect">
            <a:avLst/>
          </a:prstGeom>
          <a:noFill/>
        </p:spPr>
        <p:txBody>
          <a:bodyPr wrap="square" rtlCol="0">
            <a:spAutoFit/>
          </a:bodyPr>
          <a:lstStyle/>
          <a:p>
            <a:r>
              <a:rPr lang="en-US" sz="2000" dirty="0"/>
              <a:t>The process of deriving useful intermediate variables is called </a:t>
            </a:r>
            <a:r>
              <a:rPr lang="en-US" sz="2000" b="1" dirty="0"/>
              <a:t>feature engineering </a:t>
            </a:r>
            <a:endParaRPr lang="en-US" sz="2000" dirty="0"/>
          </a:p>
        </p:txBody>
      </p:sp>
      <p:sp>
        <p:nvSpPr>
          <p:cNvPr id="28" name="Title 2">
            <a:extLst>
              <a:ext uri="{FF2B5EF4-FFF2-40B4-BE49-F238E27FC236}">
                <a16:creationId xmlns:a16="http://schemas.microsoft.com/office/drawing/2014/main" id="{E6F4B1F1-3D3C-4297-B6E7-DD27ACA23C52}"/>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Artificial Neural Network</a:t>
            </a:r>
          </a:p>
        </p:txBody>
      </p:sp>
      <p:sp>
        <p:nvSpPr>
          <p:cNvPr id="10" name="Rectangle 9">
            <a:extLst>
              <a:ext uri="{FF2B5EF4-FFF2-40B4-BE49-F238E27FC236}">
                <a16:creationId xmlns:a16="http://schemas.microsoft.com/office/drawing/2014/main" id="{0C63D723-6385-4597-875D-D2053A257547}"/>
              </a:ext>
            </a:extLst>
          </p:cNvPr>
          <p:cNvSpPr/>
          <p:nvPr/>
        </p:nvSpPr>
        <p:spPr>
          <a:xfrm>
            <a:off x="0" y="6602996"/>
            <a:ext cx="2557110" cy="230832"/>
          </a:xfrm>
          <a:prstGeom prst="rect">
            <a:avLst/>
          </a:prstGeom>
        </p:spPr>
        <p:txBody>
          <a:bodyPr wrap="none">
            <a:spAutoFit/>
          </a:bodyPr>
          <a:lstStyle/>
          <a:p>
            <a:r>
              <a:rPr lang="en-US" sz="900" dirty="0"/>
              <a:t>https://www.coursera.org/learn/ai-for-everyone</a:t>
            </a:r>
          </a:p>
        </p:txBody>
      </p:sp>
    </p:spTree>
    <p:extLst>
      <p:ext uri="{BB962C8B-B14F-4D97-AF65-F5344CB8AC3E}">
        <p14:creationId xmlns:p14="http://schemas.microsoft.com/office/powerpoint/2010/main" val="35557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31B53211-ADBC-4DE8-8AED-85B4B0001031}"/>
              </a:ext>
            </a:extLst>
          </p:cNvPr>
          <p:cNvGrpSpPr/>
          <p:nvPr/>
        </p:nvGrpSpPr>
        <p:grpSpPr>
          <a:xfrm>
            <a:off x="509588" y="3375800"/>
            <a:ext cx="5638068" cy="1715867"/>
            <a:chOff x="-750322" y="2379337"/>
            <a:chExt cx="12052808" cy="3668103"/>
          </a:xfrm>
        </p:grpSpPr>
        <p:sp>
          <p:nvSpPr>
            <p:cNvPr id="18" name="TextBox 17">
              <a:extLst>
                <a:ext uri="{FF2B5EF4-FFF2-40B4-BE49-F238E27FC236}">
                  <a16:creationId xmlns:a16="http://schemas.microsoft.com/office/drawing/2014/main" id="{9094CF90-4B80-4CDC-BFCD-79685A664859}"/>
                </a:ext>
              </a:extLst>
            </p:cNvPr>
            <p:cNvSpPr txBox="1"/>
            <p:nvPr/>
          </p:nvSpPr>
          <p:spPr>
            <a:xfrm>
              <a:off x="-202319" y="4333403"/>
              <a:ext cx="2912693" cy="559258"/>
            </a:xfrm>
            <a:prstGeom prst="rect">
              <a:avLst/>
            </a:prstGeom>
            <a:noFill/>
          </p:spPr>
          <p:txBody>
            <a:bodyPr wrap="square" rtlCol="0">
              <a:spAutoFit/>
            </a:bodyPr>
            <a:lstStyle/>
            <a:p>
              <a:pPr algn="r"/>
              <a:r>
                <a:rPr lang="en-US" sz="1100"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750322" y="2379337"/>
              <a:ext cx="12052808" cy="3668103"/>
              <a:chOff x="-750322" y="2379337"/>
              <a:chExt cx="12052808" cy="3668103"/>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C4C5D23D-A3C3-445C-A64D-6A3275C13C46}"/>
                  </a:ext>
                </a:extLst>
              </p:cNvPr>
              <p:cNvSpPr txBox="1"/>
              <p:nvPr/>
            </p:nvSpPr>
            <p:spPr>
              <a:xfrm>
                <a:off x="1527518" y="2379337"/>
                <a:ext cx="1182858" cy="559258"/>
              </a:xfrm>
              <a:prstGeom prst="rect">
                <a:avLst/>
              </a:prstGeom>
              <a:noFill/>
            </p:spPr>
            <p:txBody>
              <a:bodyPr wrap="square" rtlCol="0">
                <a:spAutoFit/>
              </a:bodyPr>
              <a:lstStyle/>
              <a:p>
                <a:pPr algn="r"/>
                <a:r>
                  <a:rPr lang="en-US" sz="1100"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9385309" y="3372912"/>
                <a:ext cx="1917177" cy="1283004"/>
              </a:xfrm>
              <a:prstGeom prst="rect">
                <a:avLst/>
              </a:prstGeom>
              <a:noFill/>
            </p:spPr>
            <p:txBody>
              <a:bodyPr wrap="square" rtlCol="0">
                <a:spAutoFit/>
              </a:bodyPr>
              <a:lstStyle/>
              <a:p>
                <a:r>
                  <a:rPr lang="en-US" sz="1100"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p:cNvCxnSpPr>
              <p:nvPr/>
            </p:nvCxnSpPr>
            <p:spPr>
              <a:xfrm>
                <a:off x="8553224" y="4007477"/>
                <a:ext cx="856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750322" y="3348204"/>
                <a:ext cx="3460696" cy="559258"/>
              </a:xfrm>
              <a:prstGeom prst="rect">
                <a:avLst/>
              </a:prstGeom>
              <a:noFill/>
            </p:spPr>
            <p:txBody>
              <a:bodyPr wrap="square" rtlCol="0">
                <a:spAutoFit/>
              </a:bodyPr>
              <a:lstStyle/>
              <a:p>
                <a:pPr algn="r"/>
                <a:r>
                  <a:rPr lang="en-US" sz="1100"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21843" y="5488182"/>
                <a:ext cx="3132217" cy="559258"/>
              </a:xfrm>
              <a:prstGeom prst="rect">
                <a:avLst/>
              </a:prstGeom>
              <a:noFill/>
            </p:spPr>
            <p:txBody>
              <a:bodyPr wrap="square" rtlCol="0">
                <a:spAutoFit/>
              </a:bodyPr>
              <a:lstStyle/>
              <a:p>
                <a:pPr algn="r"/>
                <a:r>
                  <a:rPr lang="en-US" sz="1100" dirty="0"/>
                  <a:t>location</a:t>
                </a:r>
              </a:p>
            </p:txBody>
          </p:sp>
          <p:sp>
            <p:nvSpPr>
              <p:cNvPr id="14" name="TextBox 13">
                <a:extLst>
                  <a:ext uri="{FF2B5EF4-FFF2-40B4-BE49-F238E27FC236}">
                    <a16:creationId xmlns:a16="http://schemas.microsoft.com/office/drawing/2014/main" id="{5DC72873-D417-4198-931B-A2AA512EA40F}"/>
                  </a:ext>
                </a:extLst>
              </p:cNvPr>
              <p:cNvSpPr txBox="1"/>
              <p:nvPr/>
            </p:nvSpPr>
            <p:spPr>
              <a:xfrm>
                <a:off x="4168727" y="2573385"/>
                <a:ext cx="2293234" cy="559258"/>
              </a:xfrm>
              <a:prstGeom prst="rect">
                <a:avLst/>
              </a:prstGeom>
              <a:noFill/>
            </p:spPr>
            <p:txBody>
              <a:bodyPr wrap="none" rtlCol="0">
                <a:spAutoFit/>
              </a:bodyPr>
              <a:lstStyle/>
              <a:p>
                <a:r>
                  <a:rPr lang="en-US" sz="1100" dirty="0"/>
                  <a:t>chronic illness</a:t>
                </a:r>
              </a:p>
            </p:txBody>
          </p:sp>
          <p:sp>
            <p:nvSpPr>
              <p:cNvPr id="22" name="TextBox 21">
                <a:extLst>
                  <a:ext uri="{FF2B5EF4-FFF2-40B4-BE49-F238E27FC236}">
                    <a16:creationId xmlns:a16="http://schemas.microsoft.com/office/drawing/2014/main" id="{D90BFBD3-5C16-489C-B9C7-427848C55179}"/>
                  </a:ext>
                </a:extLst>
              </p:cNvPr>
              <p:cNvSpPr txBox="1"/>
              <p:nvPr/>
            </p:nvSpPr>
            <p:spPr>
              <a:xfrm>
                <a:off x="4168727" y="3539633"/>
                <a:ext cx="2906637" cy="559258"/>
              </a:xfrm>
              <a:prstGeom prst="rect">
                <a:avLst/>
              </a:prstGeom>
              <a:noFill/>
            </p:spPr>
            <p:txBody>
              <a:bodyPr wrap="none" rtlCol="0">
                <a:spAutoFit/>
              </a:bodyPr>
              <a:lstStyle/>
              <a:p>
                <a:r>
                  <a:rPr lang="en-US" sz="1100" dirty="0"/>
                  <a:t>chance of accident</a:t>
                </a:r>
              </a:p>
            </p:txBody>
          </p:sp>
          <p:sp>
            <p:nvSpPr>
              <p:cNvPr id="23" name="TextBox 22">
                <a:extLst>
                  <a:ext uri="{FF2B5EF4-FFF2-40B4-BE49-F238E27FC236}">
                    <a16:creationId xmlns:a16="http://schemas.microsoft.com/office/drawing/2014/main" id="{F41FD15E-F2C7-4F8F-9D72-92FBD4645226}"/>
                  </a:ext>
                </a:extLst>
              </p:cNvPr>
              <p:cNvSpPr txBox="1"/>
              <p:nvPr/>
            </p:nvSpPr>
            <p:spPr>
              <a:xfrm>
                <a:off x="4220813" y="4882223"/>
                <a:ext cx="2838101" cy="559258"/>
              </a:xfrm>
              <a:prstGeom prst="rect">
                <a:avLst/>
              </a:prstGeom>
              <a:noFill/>
            </p:spPr>
            <p:txBody>
              <a:bodyPr wrap="none" rtlCol="0">
                <a:spAutoFit/>
              </a:bodyPr>
              <a:lstStyle/>
              <a:p>
                <a:r>
                  <a:rPr lang="en-US" sz="1100" dirty="0"/>
                  <a:t>exposure to toxins</a:t>
                </a:r>
              </a:p>
            </p:txBody>
          </p:sp>
          <p:sp>
            <p:nvSpPr>
              <p:cNvPr id="24" name="Oval 23">
                <a:extLst>
                  <a:ext uri="{FF2B5EF4-FFF2-40B4-BE49-F238E27FC236}">
                    <a16:creationId xmlns:a16="http://schemas.microsoft.com/office/drawing/2014/main" id="{4A030B7C-D6B0-458A-A155-CEA997B36A11}"/>
                  </a:ext>
                </a:extLst>
              </p:cNvPr>
              <p:cNvSpPr/>
              <p:nvPr/>
            </p:nvSpPr>
            <p:spPr>
              <a:xfrm>
                <a:off x="3808579" y="2888164"/>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6" name="Oval 25">
                <a:extLst>
                  <a:ext uri="{FF2B5EF4-FFF2-40B4-BE49-F238E27FC236}">
                    <a16:creationId xmlns:a16="http://schemas.microsoft.com/office/drawing/2014/main" id="{51E16A4E-DF5C-46B1-B284-632938346AEF}"/>
                  </a:ext>
                </a:extLst>
              </p:cNvPr>
              <p:cNvSpPr/>
              <p:nvPr/>
            </p:nvSpPr>
            <p:spPr>
              <a:xfrm>
                <a:off x="3808579" y="3824597"/>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7" name="Oval 26">
                <a:extLst>
                  <a:ext uri="{FF2B5EF4-FFF2-40B4-BE49-F238E27FC236}">
                    <a16:creationId xmlns:a16="http://schemas.microsoft.com/office/drawing/2014/main" id="{F6524B34-2CD5-4585-87A5-897C4592C67F}"/>
                  </a:ext>
                </a:extLst>
              </p:cNvPr>
              <p:cNvSpPr/>
              <p:nvPr/>
            </p:nvSpPr>
            <p:spPr>
              <a:xfrm>
                <a:off x="3808579" y="4904221"/>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0" name="Straight Arrow Connector 29">
                <a:extLst>
                  <a:ext uri="{FF2B5EF4-FFF2-40B4-BE49-F238E27FC236}">
                    <a16:creationId xmlns:a16="http://schemas.microsoft.com/office/drawing/2014/main" id="{F3F77DE2-B789-4BF7-9391-6457C23ED3CA}"/>
                  </a:ext>
                </a:extLst>
              </p:cNvPr>
              <p:cNvCxnSpPr>
                <a:cxnSpLocks/>
                <a:stCxn id="24" idx="6"/>
                <a:endCxn id="4" idx="1"/>
              </p:cNvCxnSpPr>
              <p:nvPr/>
            </p:nvCxnSpPr>
            <p:spPr>
              <a:xfrm>
                <a:off x="4174339" y="3071044"/>
                <a:ext cx="4066690" cy="80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2" name="Straight Arrow Connector 18431">
                <a:extLst>
                  <a:ext uri="{FF2B5EF4-FFF2-40B4-BE49-F238E27FC236}">
                    <a16:creationId xmlns:a16="http://schemas.microsoft.com/office/drawing/2014/main" id="{841FD5FD-4967-4161-8E4D-D63C77EC6972}"/>
                  </a:ext>
                </a:extLst>
              </p:cNvPr>
              <p:cNvCxnSpPr>
                <a:cxnSpLocks/>
                <a:stCxn id="26" idx="6"/>
                <a:endCxn id="4" idx="2"/>
              </p:cNvCxnSpPr>
              <p:nvPr/>
            </p:nvCxnSpPr>
            <p:spPr>
              <a:xfrm>
                <a:off x="4174339" y="4007477"/>
                <a:ext cx="4013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Arrow Connector 18434">
                <a:extLst>
                  <a:ext uri="{FF2B5EF4-FFF2-40B4-BE49-F238E27FC236}">
                    <a16:creationId xmlns:a16="http://schemas.microsoft.com/office/drawing/2014/main" id="{94BAE286-752A-4DA6-BF0D-149F562FD0FD}"/>
                  </a:ext>
                </a:extLst>
              </p:cNvPr>
              <p:cNvCxnSpPr>
                <a:cxnSpLocks/>
                <a:stCxn id="27" idx="7"/>
                <a:endCxn id="4" idx="3"/>
              </p:cNvCxnSpPr>
              <p:nvPr/>
            </p:nvCxnSpPr>
            <p:spPr>
              <a:xfrm flipV="1">
                <a:off x="4120775" y="4136793"/>
                <a:ext cx="4120254" cy="82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7" name="Straight Arrow Connector 18436">
                <a:extLst>
                  <a:ext uri="{FF2B5EF4-FFF2-40B4-BE49-F238E27FC236}">
                    <a16:creationId xmlns:a16="http://schemas.microsoft.com/office/drawing/2014/main" id="{C5319625-AD3F-4D6A-A4AA-A337EA08D77D}"/>
                  </a:ext>
                </a:extLst>
              </p:cNvPr>
              <p:cNvCxnSpPr>
                <a:cxnSpLocks/>
                <a:stCxn id="5" idx="3"/>
                <a:endCxn id="24" idx="2"/>
              </p:cNvCxnSpPr>
              <p:nvPr/>
            </p:nvCxnSpPr>
            <p:spPr>
              <a:xfrm>
                <a:off x="2710376" y="2658966"/>
                <a:ext cx="1098203" cy="412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9" name="Straight Arrow Connector 18438">
                <a:extLst>
                  <a:ext uri="{FF2B5EF4-FFF2-40B4-BE49-F238E27FC236}">
                    <a16:creationId xmlns:a16="http://schemas.microsoft.com/office/drawing/2014/main" id="{978C8525-822B-4FB4-990C-2D5203C698D9}"/>
                  </a:ext>
                </a:extLst>
              </p:cNvPr>
              <p:cNvCxnSpPr>
                <a:cxnSpLocks/>
                <a:stCxn id="16" idx="3"/>
                <a:endCxn id="24" idx="3"/>
              </p:cNvCxnSpPr>
              <p:nvPr/>
            </p:nvCxnSpPr>
            <p:spPr>
              <a:xfrm flipV="1">
                <a:off x="2710374" y="3200359"/>
                <a:ext cx="1151769" cy="42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1" name="Straight Arrow Connector 18440">
                <a:extLst>
                  <a:ext uri="{FF2B5EF4-FFF2-40B4-BE49-F238E27FC236}">
                    <a16:creationId xmlns:a16="http://schemas.microsoft.com/office/drawing/2014/main" id="{D7066229-F418-43AB-97AC-66EE8CC48AAE}"/>
                  </a:ext>
                </a:extLst>
              </p:cNvPr>
              <p:cNvCxnSpPr>
                <a:cxnSpLocks/>
                <a:stCxn id="18" idx="3"/>
                <a:endCxn id="26" idx="2"/>
              </p:cNvCxnSpPr>
              <p:nvPr/>
            </p:nvCxnSpPr>
            <p:spPr>
              <a:xfrm flipV="1">
                <a:off x="2710374" y="4007477"/>
                <a:ext cx="1098205" cy="605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3" name="Straight Arrow Connector 18442">
                <a:extLst>
                  <a:ext uri="{FF2B5EF4-FFF2-40B4-BE49-F238E27FC236}">
                    <a16:creationId xmlns:a16="http://schemas.microsoft.com/office/drawing/2014/main" id="{4A8EC439-F8A3-42BE-90C5-63196105B7B5}"/>
                  </a:ext>
                </a:extLst>
              </p:cNvPr>
              <p:cNvCxnSpPr>
                <a:cxnSpLocks/>
                <a:stCxn id="17" idx="3"/>
                <a:endCxn id="27" idx="3"/>
              </p:cNvCxnSpPr>
              <p:nvPr/>
            </p:nvCxnSpPr>
            <p:spPr>
              <a:xfrm flipV="1">
                <a:off x="2710374" y="5216416"/>
                <a:ext cx="1151769" cy="55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6" name="Straight Arrow Connector 18445">
                <a:extLst>
                  <a:ext uri="{FF2B5EF4-FFF2-40B4-BE49-F238E27FC236}">
                    <a16:creationId xmlns:a16="http://schemas.microsoft.com/office/drawing/2014/main" id="{798B09D4-1428-4880-9C89-BDCD3BF6E8B8}"/>
                  </a:ext>
                </a:extLst>
              </p:cNvPr>
              <p:cNvCxnSpPr>
                <a:cxnSpLocks/>
                <a:stCxn id="18" idx="3"/>
                <a:endCxn id="27" idx="2"/>
              </p:cNvCxnSpPr>
              <p:nvPr/>
            </p:nvCxnSpPr>
            <p:spPr>
              <a:xfrm>
                <a:off x="2710374" y="4613033"/>
                <a:ext cx="1098205" cy="47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28" name="Picture 4">
            <a:extLst>
              <a:ext uri="{FF2B5EF4-FFF2-40B4-BE49-F238E27FC236}">
                <a16:creationId xmlns:a16="http://schemas.microsoft.com/office/drawing/2014/main" id="{796587F5-1630-4682-B4CA-42094A584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73738">
            <a:off x="2566467" y="3734925"/>
            <a:ext cx="1864732" cy="715894"/>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1">
            <a:extLst>
              <a:ext uri="{FF2B5EF4-FFF2-40B4-BE49-F238E27FC236}">
                <a16:creationId xmlns:a16="http://schemas.microsoft.com/office/drawing/2014/main" id="{D40F30DC-4C85-4217-9379-3B600F7CE846}"/>
              </a:ext>
            </a:extLst>
          </p:cNvPr>
          <p:cNvSpPr>
            <a:spLocks noGrp="1"/>
          </p:cNvSpPr>
          <p:nvPr>
            <p:ph idx="1"/>
          </p:nvPr>
        </p:nvSpPr>
        <p:spPr>
          <a:xfrm>
            <a:off x="589614" y="1228725"/>
            <a:ext cx="10792917" cy="1441499"/>
          </a:xfrm>
        </p:spPr>
        <p:txBody>
          <a:bodyPr/>
          <a:lstStyle/>
          <a:p>
            <a:pPr marL="0" indent="0">
              <a:buNone/>
            </a:pPr>
            <a:r>
              <a:rPr lang="en-US" dirty="0"/>
              <a:t>We design networks with a representation in mind, but the network will learn any representation that helps it reduce error.  </a:t>
            </a:r>
          </a:p>
          <a:p>
            <a:pPr marL="0" indent="0">
              <a:buNone/>
            </a:pPr>
            <a:endParaRPr lang="en-US" dirty="0"/>
          </a:p>
          <a:p>
            <a:pPr marL="0" indent="0">
              <a:buNone/>
            </a:pPr>
            <a:r>
              <a:rPr lang="en-US" dirty="0"/>
              <a:t>These representations are often hard to decipher—making neural networks </a:t>
            </a:r>
            <a:r>
              <a:rPr lang="en-US" b="1" dirty="0"/>
              <a:t>black box models</a:t>
            </a:r>
            <a:r>
              <a:rPr lang="en-US" dirty="0"/>
              <a:t>.  </a:t>
            </a:r>
          </a:p>
        </p:txBody>
      </p:sp>
      <p:grpSp>
        <p:nvGrpSpPr>
          <p:cNvPr id="33" name="Group 32">
            <a:extLst>
              <a:ext uri="{FF2B5EF4-FFF2-40B4-BE49-F238E27FC236}">
                <a16:creationId xmlns:a16="http://schemas.microsoft.com/office/drawing/2014/main" id="{D3BBD780-8CE2-4A04-83DC-D683CF86222C}"/>
              </a:ext>
            </a:extLst>
          </p:cNvPr>
          <p:cNvGrpSpPr/>
          <p:nvPr/>
        </p:nvGrpSpPr>
        <p:grpSpPr>
          <a:xfrm>
            <a:off x="7015528" y="3357201"/>
            <a:ext cx="4618917" cy="1609583"/>
            <a:chOff x="514000" y="2528446"/>
            <a:chExt cx="7889663" cy="2749360"/>
          </a:xfrm>
        </p:grpSpPr>
        <p:sp>
          <p:nvSpPr>
            <p:cNvPr id="34" name="TextBox 33">
              <a:extLst>
                <a:ext uri="{FF2B5EF4-FFF2-40B4-BE49-F238E27FC236}">
                  <a16:creationId xmlns:a16="http://schemas.microsoft.com/office/drawing/2014/main" id="{9555E1B0-3C2D-4D20-9C62-406ADD17F3F4}"/>
                </a:ext>
              </a:extLst>
            </p:cNvPr>
            <p:cNvSpPr txBox="1"/>
            <p:nvPr/>
          </p:nvSpPr>
          <p:spPr>
            <a:xfrm>
              <a:off x="514000" y="3956459"/>
              <a:ext cx="2912694" cy="446861"/>
            </a:xfrm>
            <a:prstGeom prst="rect">
              <a:avLst/>
            </a:prstGeom>
            <a:noFill/>
          </p:spPr>
          <p:txBody>
            <a:bodyPr wrap="square" rtlCol="0">
              <a:spAutoFit/>
            </a:bodyPr>
            <a:lstStyle/>
            <a:p>
              <a:pPr algn="r"/>
              <a:r>
                <a:rPr lang="en-US" sz="1100" dirty="0"/>
                <a:t>profession</a:t>
              </a:r>
            </a:p>
          </p:txBody>
        </p:sp>
        <p:grpSp>
          <p:nvGrpSpPr>
            <p:cNvPr id="35" name="Group 34">
              <a:extLst>
                <a:ext uri="{FF2B5EF4-FFF2-40B4-BE49-F238E27FC236}">
                  <a16:creationId xmlns:a16="http://schemas.microsoft.com/office/drawing/2014/main" id="{F4BF4504-E384-4C6F-BEDA-6A4BF425A24B}"/>
                </a:ext>
              </a:extLst>
            </p:cNvPr>
            <p:cNvGrpSpPr/>
            <p:nvPr/>
          </p:nvGrpSpPr>
          <p:grpSpPr>
            <a:xfrm>
              <a:off x="676076" y="2528446"/>
              <a:ext cx="7727587" cy="2749360"/>
              <a:chOff x="676076" y="2528446"/>
              <a:chExt cx="7727587" cy="2749360"/>
            </a:xfrm>
          </p:grpSpPr>
          <p:sp>
            <p:nvSpPr>
              <p:cNvPr id="36" name="Oval 35">
                <a:extLst>
                  <a:ext uri="{FF2B5EF4-FFF2-40B4-BE49-F238E27FC236}">
                    <a16:creationId xmlns:a16="http://schemas.microsoft.com/office/drawing/2014/main" id="{99CFB653-727C-4A0A-BC1C-D2FE422D2F59}"/>
                  </a:ext>
                </a:extLst>
              </p:cNvPr>
              <p:cNvSpPr/>
              <p:nvPr/>
            </p:nvSpPr>
            <p:spPr>
              <a:xfrm>
                <a:off x="6141394" y="3468140"/>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TextBox 36">
                <a:extLst>
                  <a:ext uri="{FF2B5EF4-FFF2-40B4-BE49-F238E27FC236}">
                    <a16:creationId xmlns:a16="http://schemas.microsoft.com/office/drawing/2014/main" id="{CF908A64-1EC3-4A6F-B111-847D90623B8E}"/>
                  </a:ext>
                </a:extLst>
              </p:cNvPr>
              <p:cNvSpPr txBox="1"/>
              <p:nvPr/>
            </p:nvSpPr>
            <p:spPr>
              <a:xfrm>
                <a:off x="2376647" y="2528446"/>
                <a:ext cx="1021941" cy="446861"/>
              </a:xfrm>
              <a:prstGeom prst="rect">
                <a:avLst/>
              </a:prstGeom>
              <a:noFill/>
            </p:spPr>
            <p:txBody>
              <a:bodyPr wrap="square" rtlCol="0">
                <a:spAutoFit/>
              </a:bodyPr>
              <a:lstStyle/>
              <a:p>
                <a:pPr algn="r"/>
                <a:r>
                  <a:rPr lang="en-US" sz="1100" dirty="0"/>
                  <a:t>age</a:t>
                </a:r>
              </a:p>
            </p:txBody>
          </p:sp>
          <p:sp>
            <p:nvSpPr>
              <p:cNvPr id="38" name="TextBox 37">
                <a:extLst>
                  <a:ext uri="{FF2B5EF4-FFF2-40B4-BE49-F238E27FC236}">
                    <a16:creationId xmlns:a16="http://schemas.microsoft.com/office/drawing/2014/main" id="{9B7168CB-6370-4C26-8969-DABA36869AE9}"/>
                  </a:ext>
                </a:extLst>
              </p:cNvPr>
              <p:cNvSpPr txBox="1"/>
              <p:nvPr/>
            </p:nvSpPr>
            <p:spPr>
              <a:xfrm>
                <a:off x="6841063" y="3138444"/>
                <a:ext cx="1562600" cy="1025152"/>
              </a:xfrm>
              <a:prstGeom prst="rect">
                <a:avLst/>
              </a:prstGeom>
              <a:noFill/>
            </p:spPr>
            <p:txBody>
              <a:bodyPr wrap="square" rtlCol="0">
                <a:spAutoFit/>
              </a:bodyPr>
              <a:lstStyle/>
              <a:p>
                <a:r>
                  <a:rPr lang="en-US" sz="1100" dirty="0"/>
                  <a:t>likelihood of admittance</a:t>
                </a:r>
              </a:p>
            </p:txBody>
          </p:sp>
          <p:cxnSp>
            <p:nvCxnSpPr>
              <p:cNvPr id="39" name="Straight Arrow Connector 38">
                <a:extLst>
                  <a:ext uri="{FF2B5EF4-FFF2-40B4-BE49-F238E27FC236}">
                    <a16:creationId xmlns:a16="http://schemas.microsoft.com/office/drawing/2014/main" id="{1EB8EE33-BCF7-43FB-A9FC-B3D4ED848BC6}"/>
                  </a:ext>
                </a:extLst>
              </p:cNvPr>
              <p:cNvCxnSpPr>
                <a:cxnSpLocks/>
                <a:stCxn id="36" idx="6"/>
                <a:endCxn id="38" idx="1"/>
              </p:cNvCxnSpPr>
              <p:nvPr/>
            </p:nvCxnSpPr>
            <p:spPr>
              <a:xfrm>
                <a:off x="6507153" y="3651020"/>
                <a:ext cx="3339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DB5BBAE-06B9-4303-B091-20E2813726FA}"/>
                  </a:ext>
                </a:extLst>
              </p:cNvPr>
              <p:cNvSpPr txBox="1"/>
              <p:nvPr/>
            </p:nvSpPr>
            <p:spPr>
              <a:xfrm>
                <a:off x="676076" y="3207391"/>
                <a:ext cx="2722512" cy="446861"/>
              </a:xfrm>
              <a:prstGeom prst="rect">
                <a:avLst/>
              </a:prstGeom>
              <a:noFill/>
            </p:spPr>
            <p:txBody>
              <a:bodyPr wrap="square" rtlCol="0">
                <a:spAutoFit/>
              </a:bodyPr>
              <a:lstStyle/>
              <a:p>
                <a:pPr algn="r"/>
                <a:r>
                  <a:rPr lang="en-US" sz="1100" dirty="0"/>
                  <a:t># of prescription drugs</a:t>
                </a:r>
              </a:p>
            </p:txBody>
          </p:sp>
          <p:sp>
            <p:nvSpPr>
              <p:cNvPr id="41" name="TextBox 40">
                <a:extLst>
                  <a:ext uri="{FF2B5EF4-FFF2-40B4-BE49-F238E27FC236}">
                    <a16:creationId xmlns:a16="http://schemas.microsoft.com/office/drawing/2014/main" id="{A96C41AD-45E8-4A37-8D96-FF53F28AA707}"/>
                  </a:ext>
                </a:extLst>
              </p:cNvPr>
              <p:cNvSpPr txBox="1"/>
              <p:nvPr/>
            </p:nvSpPr>
            <p:spPr>
              <a:xfrm>
                <a:off x="1139636" y="4830945"/>
                <a:ext cx="2258953" cy="446861"/>
              </a:xfrm>
              <a:prstGeom prst="rect">
                <a:avLst/>
              </a:prstGeom>
              <a:noFill/>
            </p:spPr>
            <p:txBody>
              <a:bodyPr wrap="square" rtlCol="0">
                <a:spAutoFit/>
              </a:bodyPr>
              <a:lstStyle/>
              <a:p>
                <a:pPr algn="r"/>
                <a:r>
                  <a:rPr lang="en-US" sz="1100" dirty="0"/>
                  <a:t>location</a:t>
                </a:r>
              </a:p>
            </p:txBody>
          </p:sp>
          <p:sp>
            <p:nvSpPr>
              <p:cNvPr id="42" name="Oval 41">
                <a:extLst>
                  <a:ext uri="{FF2B5EF4-FFF2-40B4-BE49-F238E27FC236}">
                    <a16:creationId xmlns:a16="http://schemas.microsoft.com/office/drawing/2014/main" id="{2D9201C3-DECF-442C-AAA4-7421A1CDB030}"/>
                  </a:ext>
                </a:extLst>
              </p:cNvPr>
              <p:cNvSpPr/>
              <p:nvPr/>
            </p:nvSpPr>
            <p:spPr>
              <a:xfrm>
                <a:off x="4481863" y="2911939"/>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 name="Oval 42">
                <a:extLst>
                  <a:ext uri="{FF2B5EF4-FFF2-40B4-BE49-F238E27FC236}">
                    <a16:creationId xmlns:a16="http://schemas.microsoft.com/office/drawing/2014/main" id="{682A3796-AEC1-481A-B8AF-1A205C40D6EE}"/>
                  </a:ext>
                </a:extLst>
              </p:cNvPr>
              <p:cNvSpPr/>
              <p:nvPr/>
            </p:nvSpPr>
            <p:spPr>
              <a:xfrm>
                <a:off x="4489026" y="3608808"/>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 name="Oval 43">
                <a:extLst>
                  <a:ext uri="{FF2B5EF4-FFF2-40B4-BE49-F238E27FC236}">
                    <a16:creationId xmlns:a16="http://schemas.microsoft.com/office/drawing/2014/main" id="{A929AC3C-2F5C-4C74-8262-846F51976462}"/>
                  </a:ext>
                </a:extLst>
              </p:cNvPr>
              <p:cNvSpPr/>
              <p:nvPr/>
            </p:nvSpPr>
            <p:spPr>
              <a:xfrm>
                <a:off x="4481863" y="4294325"/>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45" name="Straight Arrow Connector 44">
                <a:extLst>
                  <a:ext uri="{FF2B5EF4-FFF2-40B4-BE49-F238E27FC236}">
                    <a16:creationId xmlns:a16="http://schemas.microsoft.com/office/drawing/2014/main" id="{49EA38F0-0193-45BC-9913-0C2DCD8D1AAC}"/>
                  </a:ext>
                </a:extLst>
              </p:cNvPr>
              <p:cNvCxnSpPr>
                <a:cxnSpLocks/>
                <a:stCxn id="42" idx="6"/>
                <a:endCxn id="36" idx="1"/>
              </p:cNvCxnSpPr>
              <p:nvPr/>
            </p:nvCxnSpPr>
            <p:spPr>
              <a:xfrm>
                <a:off x="4847623" y="3094819"/>
                <a:ext cx="1347335" cy="426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13D2E5-BA8B-4A2A-8DE0-96E1378A89BC}"/>
                  </a:ext>
                </a:extLst>
              </p:cNvPr>
              <p:cNvCxnSpPr>
                <a:stCxn id="43" idx="6"/>
                <a:endCxn id="36" idx="2"/>
              </p:cNvCxnSpPr>
              <p:nvPr/>
            </p:nvCxnSpPr>
            <p:spPr>
              <a:xfrm flipV="1">
                <a:off x="4854786" y="3651020"/>
                <a:ext cx="1286608" cy="140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348ADC-AD60-4492-BE8F-2C3373829076}"/>
                  </a:ext>
                </a:extLst>
              </p:cNvPr>
              <p:cNvCxnSpPr>
                <a:stCxn id="44" idx="7"/>
                <a:endCxn id="36" idx="3"/>
              </p:cNvCxnSpPr>
              <p:nvPr/>
            </p:nvCxnSpPr>
            <p:spPr>
              <a:xfrm flipV="1">
                <a:off x="4794059" y="3780336"/>
                <a:ext cx="1400899" cy="56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08E286E-63D6-47BB-9BCD-8EE3DDD49EF5}"/>
                  </a:ext>
                </a:extLst>
              </p:cNvPr>
              <p:cNvCxnSpPr>
                <a:stCxn id="37" idx="3"/>
                <a:endCxn id="42" idx="2"/>
              </p:cNvCxnSpPr>
              <p:nvPr/>
            </p:nvCxnSpPr>
            <p:spPr>
              <a:xfrm>
                <a:off x="3398587" y="2751877"/>
                <a:ext cx="1083276" cy="342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1E8177B-F0B2-4E67-A3A0-3FAF2B2CAFBC}"/>
                  </a:ext>
                </a:extLst>
              </p:cNvPr>
              <p:cNvCxnSpPr>
                <a:cxnSpLocks/>
                <a:stCxn id="40" idx="3"/>
                <a:endCxn id="42" idx="3"/>
              </p:cNvCxnSpPr>
              <p:nvPr/>
            </p:nvCxnSpPr>
            <p:spPr>
              <a:xfrm flipV="1">
                <a:off x="3398588" y="3224134"/>
                <a:ext cx="1136839" cy="20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5BF17A-A362-400F-98F3-5A3BFDB6D41C}"/>
                  </a:ext>
                </a:extLst>
              </p:cNvPr>
              <p:cNvCxnSpPr>
                <a:stCxn id="34" idx="3"/>
                <a:endCxn id="43" idx="2"/>
              </p:cNvCxnSpPr>
              <p:nvPr/>
            </p:nvCxnSpPr>
            <p:spPr>
              <a:xfrm flipV="1">
                <a:off x="3426694" y="3791687"/>
                <a:ext cx="1062333" cy="388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4829AAA-E6C5-401D-BFB4-B86F89C6CF50}"/>
                  </a:ext>
                </a:extLst>
              </p:cNvPr>
              <p:cNvCxnSpPr>
                <a:cxnSpLocks/>
                <a:stCxn id="41" idx="3"/>
                <a:endCxn id="44" idx="3"/>
              </p:cNvCxnSpPr>
              <p:nvPr/>
            </p:nvCxnSpPr>
            <p:spPr>
              <a:xfrm flipV="1">
                <a:off x="3398588" y="4606520"/>
                <a:ext cx="1136839" cy="447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91E2115-DFF2-496D-965E-42350910DD47}"/>
                  </a:ext>
                </a:extLst>
              </p:cNvPr>
              <p:cNvCxnSpPr>
                <a:stCxn id="34" idx="3"/>
                <a:endCxn id="44" idx="2"/>
              </p:cNvCxnSpPr>
              <p:nvPr/>
            </p:nvCxnSpPr>
            <p:spPr>
              <a:xfrm>
                <a:off x="3426694" y="4179890"/>
                <a:ext cx="1055169" cy="29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0" name="TextBox 9"/>
          <p:cNvSpPr txBox="1"/>
          <p:nvPr/>
        </p:nvSpPr>
        <p:spPr>
          <a:xfrm>
            <a:off x="2411234" y="2766223"/>
            <a:ext cx="1380506" cy="461665"/>
          </a:xfrm>
          <a:prstGeom prst="rect">
            <a:avLst/>
          </a:prstGeom>
          <a:noFill/>
        </p:spPr>
        <p:txBody>
          <a:bodyPr wrap="none" rtlCol="0">
            <a:spAutoFit/>
          </a:bodyPr>
          <a:lstStyle/>
          <a:p>
            <a:r>
              <a:rPr lang="en-US" b="1" dirty="0"/>
              <a:t>Planned</a:t>
            </a:r>
          </a:p>
        </p:txBody>
      </p:sp>
      <p:sp>
        <p:nvSpPr>
          <p:cNvPr id="58" name="TextBox 57"/>
          <p:cNvSpPr txBox="1"/>
          <p:nvPr/>
        </p:nvSpPr>
        <p:spPr>
          <a:xfrm>
            <a:off x="8807402" y="2766223"/>
            <a:ext cx="1125629" cy="461665"/>
          </a:xfrm>
          <a:prstGeom prst="rect">
            <a:avLst/>
          </a:prstGeom>
          <a:noFill/>
        </p:spPr>
        <p:txBody>
          <a:bodyPr wrap="none" rtlCol="0">
            <a:spAutoFit/>
          </a:bodyPr>
          <a:lstStyle/>
          <a:p>
            <a:r>
              <a:rPr lang="en-US" b="1" dirty="0"/>
              <a:t>Actual</a:t>
            </a:r>
          </a:p>
        </p:txBody>
      </p:sp>
      <p:sp>
        <p:nvSpPr>
          <p:cNvPr id="59" name="TextBox 58"/>
          <p:cNvSpPr txBox="1"/>
          <p:nvPr/>
        </p:nvSpPr>
        <p:spPr>
          <a:xfrm rot="304795">
            <a:off x="9514375" y="3388303"/>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0" name="TextBox 59"/>
          <p:cNvSpPr txBox="1"/>
          <p:nvPr/>
        </p:nvSpPr>
        <p:spPr>
          <a:xfrm rot="304795">
            <a:off x="9530055" y="3756651"/>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1" name="TextBox 60"/>
          <p:cNvSpPr txBox="1"/>
          <p:nvPr/>
        </p:nvSpPr>
        <p:spPr>
          <a:xfrm rot="304795">
            <a:off x="9609831" y="4271798"/>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2" name="Rounded Rectangle 61"/>
          <p:cNvSpPr/>
          <p:nvPr/>
        </p:nvSpPr>
        <p:spPr>
          <a:xfrm>
            <a:off x="846137" y="5611090"/>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solidFill>
                  <a:schemeClr val="tx1"/>
                </a:solidFill>
              </a:rPr>
              <a:t>Neural network tradeoff:  Hard to interpret, but very effective at feature engineering.</a:t>
            </a:r>
          </a:p>
        </p:txBody>
      </p:sp>
      <p:cxnSp>
        <p:nvCxnSpPr>
          <p:cNvPr id="83" name="Straight Arrow Connector 82">
            <a:extLst>
              <a:ext uri="{FF2B5EF4-FFF2-40B4-BE49-F238E27FC236}">
                <a16:creationId xmlns:a16="http://schemas.microsoft.com/office/drawing/2014/main" id="{508E286E-63D6-47BB-9BCD-8EE3DDD49EF5}"/>
              </a:ext>
            </a:extLst>
          </p:cNvPr>
          <p:cNvCxnSpPr>
            <a:stCxn id="37" idx="3"/>
            <a:endCxn id="43" idx="1"/>
          </p:cNvCxnSpPr>
          <p:nvPr/>
        </p:nvCxnSpPr>
        <p:spPr>
          <a:xfrm>
            <a:off x="8704278" y="3488006"/>
            <a:ext cx="669745" cy="53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08E286E-63D6-47BB-9BCD-8EE3DDD49EF5}"/>
              </a:ext>
            </a:extLst>
          </p:cNvPr>
          <p:cNvCxnSpPr>
            <a:stCxn id="37" idx="3"/>
            <a:endCxn id="44" idx="1"/>
          </p:cNvCxnSpPr>
          <p:nvPr/>
        </p:nvCxnSpPr>
        <p:spPr>
          <a:xfrm>
            <a:off x="8704278" y="3488006"/>
            <a:ext cx="665551" cy="93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1E8177B-F0B2-4E67-A3A0-3FAF2B2CAFBC}"/>
              </a:ext>
            </a:extLst>
          </p:cNvPr>
          <p:cNvCxnSpPr>
            <a:cxnSpLocks/>
            <a:stCxn id="40" idx="3"/>
            <a:endCxn id="43" idx="2"/>
          </p:cNvCxnSpPr>
          <p:nvPr/>
        </p:nvCxnSpPr>
        <p:spPr>
          <a:xfrm>
            <a:off x="8704279" y="3885487"/>
            <a:ext cx="638385" cy="211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E8177B-F0B2-4E67-A3A0-3FAF2B2CAFBC}"/>
              </a:ext>
            </a:extLst>
          </p:cNvPr>
          <p:cNvCxnSpPr>
            <a:cxnSpLocks/>
            <a:stCxn id="40" idx="3"/>
            <a:endCxn id="44" idx="2"/>
          </p:cNvCxnSpPr>
          <p:nvPr/>
        </p:nvCxnSpPr>
        <p:spPr>
          <a:xfrm>
            <a:off x="8704279" y="3885487"/>
            <a:ext cx="634191" cy="612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1E8177B-F0B2-4E67-A3A0-3FAF2B2CAFBC}"/>
              </a:ext>
            </a:extLst>
          </p:cNvPr>
          <p:cNvCxnSpPr>
            <a:stCxn id="34" idx="3"/>
            <a:endCxn id="42" idx="3"/>
          </p:cNvCxnSpPr>
          <p:nvPr/>
        </p:nvCxnSpPr>
        <p:spPr>
          <a:xfrm flipV="1">
            <a:off x="8720733" y="3764484"/>
            <a:ext cx="649096" cy="55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4829AAA-E6C5-401D-BFB4-B86F89C6CF50}"/>
              </a:ext>
            </a:extLst>
          </p:cNvPr>
          <p:cNvCxnSpPr>
            <a:cxnSpLocks/>
            <a:stCxn id="41" idx="3"/>
            <a:endCxn id="43" idx="3"/>
          </p:cNvCxnSpPr>
          <p:nvPr/>
        </p:nvCxnSpPr>
        <p:spPr>
          <a:xfrm flipV="1">
            <a:off x="8704279" y="4172458"/>
            <a:ext cx="669744" cy="663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4829AAA-E6C5-401D-BFB4-B86F89C6CF50}"/>
              </a:ext>
            </a:extLst>
          </p:cNvPr>
          <p:cNvCxnSpPr>
            <a:cxnSpLocks/>
            <a:stCxn id="41" idx="3"/>
            <a:endCxn id="42" idx="3"/>
          </p:cNvCxnSpPr>
          <p:nvPr/>
        </p:nvCxnSpPr>
        <p:spPr>
          <a:xfrm flipV="1">
            <a:off x="8704279" y="3764484"/>
            <a:ext cx="665550" cy="1071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304795">
            <a:off x="8839216" y="3788147"/>
            <a:ext cx="324119" cy="523220"/>
          </a:xfrm>
          <a:prstGeom prst="rect">
            <a:avLst/>
          </a:prstGeom>
          <a:noFill/>
        </p:spPr>
        <p:txBody>
          <a:bodyPr wrap="square" rtlCol="0">
            <a:spAutoFit/>
          </a:bodyPr>
          <a:lstStyle/>
          <a:p>
            <a:r>
              <a:rPr lang="en-US" sz="2800" b="1" dirty="0">
                <a:solidFill>
                  <a:srgbClr val="FF0000"/>
                </a:solidFill>
              </a:rPr>
              <a:t>?</a:t>
            </a:r>
            <a:endParaRPr lang="en-US" b="1" dirty="0">
              <a:solidFill>
                <a:srgbClr val="FF0000"/>
              </a:solidFill>
            </a:endParaRPr>
          </a:p>
        </p:txBody>
      </p:sp>
      <p:sp>
        <p:nvSpPr>
          <p:cNvPr id="63" name="Title 2">
            <a:extLst>
              <a:ext uri="{FF2B5EF4-FFF2-40B4-BE49-F238E27FC236}">
                <a16:creationId xmlns:a16="http://schemas.microsoft.com/office/drawing/2014/main" id="{03D72D65-F1AF-4DD2-AA2C-A93EDD6EFD69}"/>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NN are Black Boxes</a:t>
            </a:r>
          </a:p>
        </p:txBody>
      </p:sp>
    </p:spTree>
    <p:extLst>
      <p:ext uri="{BB962C8B-B14F-4D97-AF65-F5344CB8AC3E}">
        <p14:creationId xmlns:p14="http://schemas.microsoft.com/office/powerpoint/2010/main" val="2264537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D7B90-589F-401B-A807-18674E1B3E55}"/>
              </a:ext>
            </a:extLst>
          </p:cNvPr>
          <p:cNvSpPr>
            <a:spLocks noGrp="1"/>
          </p:cNvSpPr>
          <p:nvPr>
            <p:ph idx="1"/>
          </p:nvPr>
        </p:nvSpPr>
        <p:spPr>
          <a:xfrm>
            <a:off x="589614" y="1078173"/>
            <a:ext cx="6264669" cy="4865426"/>
          </a:xfrm>
        </p:spPr>
        <p:txBody>
          <a:bodyPr/>
          <a:lstStyle/>
          <a:p>
            <a:pPr marL="0" indent="0">
              <a:buNone/>
            </a:pPr>
            <a:r>
              <a:rPr lang="en-US" b="1" dirty="0"/>
              <a:t>Another example:  </a:t>
            </a:r>
          </a:p>
          <a:p>
            <a:pPr marL="0" indent="0">
              <a:buNone/>
            </a:pPr>
            <a:endParaRPr lang="en-US" b="1" dirty="0"/>
          </a:p>
          <a:p>
            <a:pPr marL="0" indent="0">
              <a:buNone/>
            </a:pPr>
            <a:r>
              <a:rPr lang="en-US" dirty="0"/>
              <a:t>Consider a dataset of handwritten digits.  We want to build a neural network that can determine what digit is contained in an image.   </a:t>
            </a:r>
          </a:p>
          <a:p>
            <a:pPr marL="0" indent="0">
              <a:buNone/>
            </a:pPr>
            <a:endParaRPr lang="en-US" dirty="0"/>
          </a:p>
          <a:p>
            <a:pPr marL="0" indent="0">
              <a:buNone/>
            </a:pPr>
            <a:r>
              <a:rPr lang="en-US" dirty="0"/>
              <a:t>Each image is a 28x28 pixel image, so our input will be 784 values.  </a:t>
            </a:r>
          </a:p>
        </p:txBody>
      </p:sp>
      <p:sp>
        <p:nvSpPr>
          <p:cNvPr id="3" name="Title 2">
            <a:extLst>
              <a:ext uri="{FF2B5EF4-FFF2-40B4-BE49-F238E27FC236}">
                <a16:creationId xmlns:a16="http://schemas.microsoft.com/office/drawing/2014/main" id="{A2DA8B98-26BF-43F1-8400-6A53A262F005}"/>
              </a:ext>
            </a:extLst>
          </p:cNvPr>
          <p:cNvSpPr>
            <a:spLocks noGrp="1"/>
          </p:cNvSpPr>
          <p:nvPr>
            <p:ph type="title"/>
          </p:nvPr>
        </p:nvSpPr>
        <p:spPr/>
        <p:txBody>
          <a:bodyPr/>
          <a:lstStyle/>
          <a:p>
            <a:r>
              <a:rPr lang="en-US" dirty="0"/>
              <a:t>Artificial neural Network – Handwritten Digits</a:t>
            </a:r>
          </a:p>
        </p:txBody>
      </p:sp>
      <p:pic>
        <p:nvPicPr>
          <p:cNvPr id="5" name="Picture 4" descr="A close up of a keyboard&#10;&#10;Description automatically generated">
            <a:extLst>
              <a:ext uri="{FF2B5EF4-FFF2-40B4-BE49-F238E27FC236}">
                <a16:creationId xmlns:a16="http://schemas.microsoft.com/office/drawing/2014/main" id="{B3C6CAB2-3475-4148-9941-DF460DD93D69}"/>
              </a:ext>
            </a:extLst>
          </p:cNvPr>
          <p:cNvPicPr>
            <a:picLocks noChangeAspect="1"/>
          </p:cNvPicPr>
          <p:nvPr/>
        </p:nvPicPr>
        <p:blipFill rotWithShape="1">
          <a:blip r:embed="rId2"/>
          <a:srcRect l="7680" t="5684" r="8440"/>
          <a:stretch/>
        </p:blipFill>
        <p:spPr>
          <a:xfrm>
            <a:off x="7203688" y="1573719"/>
            <a:ext cx="4096215" cy="4024886"/>
          </a:xfrm>
          <a:prstGeom prst="rect">
            <a:avLst/>
          </a:prstGeom>
        </p:spPr>
      </p:pic>
      <p:pic>
        <p:nvPicPr>
          <p:cNvPr id="19458" name="Picture 2" descr="Image result for MNIST neural network">
            <a:extLst>
              <a:ext uri="{FF2B5EF4-FFF2-40B4-BE49-F238E27FC236}">
                <a16:creationId xmlns:a16="http://schemas.microsoft.com/office/drawing/2014/main" id="{5598492D-EB84-48B8-8259-7BBED81A6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609" y="3541167"/>
            <a:ext cx="5316101" cy="285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955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325C6-583C-4ED1-BBB2-FAB9623610C7}"/>
              </a:ext>
            </a:extLst>
          </p:cNvPr>
          <p:cNvSpPr>
            <a:spLocks noGrp="1"/>
          </p:cNvSpPr>
          <p:nvPr>
            <p:ph idx="1"/>
          </p:nvPr>
        </p:nvSpPr>
        <p:spPr>
          <a:xfrm>
            <a:off x="589614" y="1228725"/>
            <a:ext cx="10792917" cy="562904"/>
          </a:xfrm>
        </p:spPr>
        <p:txBody>
          <a:bodyPr/>
          <a:lstStyle/>
          <a:p>
            <a:pPr marL="0" indent="0">
              <a:buNone/>
            </a:pPr>
            <a:r>
              <a:rPr lang="en-US" dirty="0"/>
              <a:t>Let’s use an architecture with two hidden layers.   </a:t>
            </a:r>
          </a:p>
          <a:p>
            <a:pPr marL="0" indent="0">
              <a:buNone/>
            </a:pPr>
            <a:r>
              <a:rPr lang="en-US" dirty="0">
                <a:solidFill>
                  <a:srgbClr val="FF0000"/>
                </a:solidFill>
              </a:rPr>
              <a:t>&gt; What can we hope that the hidden layers try to model?</a:t>
            </a:r>
          </a:p>
        </p:txBody>
      </p:sp>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56188" cy="461665"/>
          </a:xfrm>
          <a:prstGeom prst="rect">
            <a:avLst/>
          </a:prstGeom>
          <a:noFill/>
        </p:spPr>
        <p:txBody>
          <a:bodyPr wrap="none" rtlCol="0">
            <a:spAutoFit/>
          </a:bodyPr>
          <a:lstStyle/>
          <a:p>
            <a:r>
              <a:rPr lang="en-US" dirty="0"/>
              <a:t>1</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56188" cy="461665"/>
          </a:xfrm>
          <a:prstGeom prst="rect">
            <a:avLst/>
          </a:prstGeom>
          <a:noFill/>
        </p:spPr>
        <p:txBody>
          <a:bodyPr wrap="none" rtlCol="0">
            <a:spAutoFit/>
          </a:bodyPr>
          <a:lstStyle/>
          <a:p>
            <a:r>
              <a:rPr lang="en-US" dirty="0"/>
              <a:t>2</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56188" cy="461665"/>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Tree>
    <p:extLst>
      <p:ext uri="{BB962C8B-B14F-4D97-AF65-F5344CB8AC3E}">
        <p14:creationId xmlns:p14="http://schemas.microsoft.com/office/powerpoint/2010/main" val="3098009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56188" cy="461665"/>
          </a:xfrm>
          <a:prstGeom prst="rect">
            <a:avLst/>
          </a:prstGeom>
          <a:noFill/>
        </p:spPr>
        <p:txBody>
          <a:bodyPr wrap="none" rtlCol="0">
            <a:spAutoFit/>
          </a:bodyPr>
          <a:lstStyle/>
          <a:p>
            <a:r>
              <a:rPr lang="en-US" dirty="0"/>
              <a:t>1</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56188" cy="461665"/>
          </a:xfrm>
          <a:prstGeom prst="rect">
            <a:avLst/>
          </a:prstGeom>
          <a:noFill/>
        </p:spPr>
        <p:txBody>
          <a:bodyPr wrap="none" rtlCol="0">
            <a:spAutoFit/>
          </a:bodyPr>
          <a:lstStyle/>
          <a:p>
            <a:r>
              <a:rPr lang="en-US" dirty="0"/>
              <a:t>2</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56188" cy="461665"/>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
        <p:nvSpPr>
          <p:cNvPr id="9" name="TextBox 8">
            <a:extLst>
              <a:ext uri="{FF2B5EF4-FFF2-40B4-BE49-F238E27FC236}">
                <a16:creationId xmlns:a16="http://schemas.microsoft.com/office/drawing/2014/main" id="{BB7107B7-9D8A-4521-BFE5-07D90ABB94E5}"/>
              </a:ext>
            </a:extLst>
          </p:cNvPr>
          <p:cNvSpPr txBox="1"/>
          <p:nvPr/>
        </p:nvSpPr>
        <p:spPr>
          <a:xfrm>
            <a:off x="4716780" y="1518449"/>
            <a:ext cx="1600200" cy="523220"/>
          </a:xfrm>
          <a:prstGeom prst="rect">
            <a:avLst/>
          </a:prstGeom>
          <a:noFill/>
        </p:spPr>
        <p:txBody>
          <a:bodyPr wrap="square" rtlCol="0">
            <a:spAutoFit/>
          </a:bodyPr>
          <a:lstStyle/>
          <a:p>
            <a:r>
              <a:rPr lang="en-US" sz="1400" dirty="0"/>
              <a:t>Straight edges, round edges, … </a:t>
            </a:r>
          </a:p>
        </p:txBody>
      </p:sp>
      <p:sp>
        <p:nvSpPr>
          <p:cNvPr id="22" name="TextBox 21">
            <a:extLst>
              <a:ext uri="{FF2B5EF4-FFF2-40B4-BE49-F238E27FC236}">
                <a16:creationId xmlns:a16="http://schemas.microsoft.com/office/drawing/2014/main" id="{73F0C8BE-FB3B-4FEF-B2C1-96313E0F61E5}"/>
              </a:ext>
            </a:extLst>
          </p:cNvPr>
          <p:cNvSpPr txBox="1"/>
          <p:nvPr/>
        </p:nvSpPr>
        <p:spPr>
          <a:xfrm>
            <a:off x="6718935" y="1229605"/>
            <a:ext cx="1600200" cy="738664"/>
          </a:xfrm>
          <a:prstGeom prst="rect">
            <a:avLst/>
          </a:prstGeom>
          <a:noFill/>
        </p:spPr>
        <p:txBody>
          <a:bodyPr wrap="square" rtlCol="0">
            <a:spAutoFit/>
          </a:bodyPr>
          <a:lstStyle/>
          <a:p>
            <a:r>
              <a:rPr lang="en-US" sz="1400" dirty="0"/>
              <a:t>Straight lines, semi-circles, round loops, …</a:t>
            </a:r>
          </a:p>
        </p:txBody>
      </p:sp>
      <p:sp>
        <p:nvSpPr>
          <p:cNvPr id="12" name="Freeform: Shape 11">
            <a:extLst>
              <a:ext uri="{FF2B5EF4-FFF2-40B4-BE49-F238E27FC236}">
                <a16:creationId xmlns:a16="http://schemas.microsoft.com/office/drawing/2014/main" id="{43B28B14-47E1-42AE-9ECC-70DD530AED73}"/>
              </a:ext>
            </a:extLst>
          </p:cNvPr>
          <p:cNvSpPr/>
          <p:nvPr/>
        </p:nvSpPr>
        <p:spPr>
          <a:xfrm>
            <a:off x="5326380" y="206501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F2137E5-5E41-4176-A2D7-565A40150063}"/>
              </a:ext>
            </a:extLst>
          </p:cNvPr>
          <p:cNvSpPr/>
          <p:nvPr/>
        </p:nvSpPr>
        <p:spPr>
          <a:xfrm>
            <a:off x="7094220" y="204928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
            <a:extLst>
              <a:ext uri="{FF2B5EF4-FFF2-40B4-BE49-F238E27FC236}">
                <a16:creationId xmlns:a16="http://schemas.microsoft.com/office/drawing/2014/main" id="{09AB3133-CB15-481C-BED2-B4DB2807C9B5}"/>
              </a:ext>
            </a:extLst>
          </p:cNvPr>
          <p:cNvSpPr>
            <a:spLocks noGrp="1"/>
          </p:cNvSpPr>
          <p:nvPr>
            <p:ph idx="1"/>
          </p:nvPr>
        </p:nvSpPr>
        <p:spPr>
          <a:xfrm>
            <a:off x="589614" y="968968"/>
            <a:ext cx="10792917" cy="562904"/>
          </a:xfrm>
        </p:spPr>
        <p:txBody>
          <a:bodyPr/>
          <a:lstStyle/>
          <a:p>
            <a:pPr marL="0" indent="0">
              <a:buNone/>
            </a:pPr>
            <a:r>
              <a:rPr lang="en-US" dirty="0">
                <a:solidFill>
                  <a:srgbClr val="FF0000"/>
                </a:solidFill>
              </a:rPr>
              <a:t>&gt; What can we hope that the hidden layers try to model?</a:t>
            </a:r>
          </a:p>
        </p:txBody>
      </p:sp>
    </p:spTree>
    <p:extLst>
      <p:ext uri="{BB962C8B-B14F-4D97-AF65-F5344CB8AC3E}">
        <p14:creationId xmlns:p14="http://schemas.microsoft.com/office/powerpoint/2010/main" val="2847690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790D-20A4-4FC3-9E81-A0FFBAE748AD}"/>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9031811B-F917-42CE-AD3D-E12AFC234B4A}"/>
              </a:ext>
            </a:extLst>
          </p:cNvPr>
          <p:cNvSpPr>
            <a:spLocks noGrp="1"/>
          </p:cNvSpPr>
          <p:nvPr>
            <p:ph idx="1"/>
          </p:nvPr>
        </p:nvSpPr>
        <p:spPr/>
        <p:txBody>
          <a:bodyPr>
            <a:normAutofit/>
          </a:bodyPr>
          <a:lstStyle/>
          <a:p>
            <a:pPr marL="0" indent="0">
              <a:buNone/>
            </a:pPr>
            <a:r>
              <a:rPr lang="en-US" dirty="0"/>
              <a:t>In this mini-tutorial, we will discuss artificial neural networks from a lay person’s perspective and will walk through an implementation using Google’s TensorFlow.</a:t>
            </a:r>
          </a:p>
          <a:p>
            <a:pPr marL="0" indent="0">
              <a:buNone/>
            </a:pPr>
            <a:endParaRPr lang="en-US" dirty="0"/>
          </a:p>
          <a:p>
            <a:pPr marL="0" indent="0">
              <a:buNone/>
            </a:pPr>
            <a:r>
              <a:rPr lang="en-US" dirty="0"/>
              <a:t>Deep learning techniques are becoming more prevalent throughout the development of autonomous and AI-enabled systems, and this session will provide students with the foundational intuition needed to understand these systems.</a:t>
            </a:r>
          </a:p>
        </p:txBody>
      </p:sp>
    </p:spTree>
    <p:extLst>
      <p:ext uri="{BB962C8B-B14F-4D97-AF65-F5344CB8AC3E}">
        <p14:creationId xmlns:p14="http://schemas.microsoft.com/office/powerpoint/2010/main" val="1677861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thumbs.gfycat.com/WeepyConcreteGemsbok-size_restric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49379" y="1744176"/>
            <a:ext cx="6310991" cy="35403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3"/>
              </a:rPr>
              <a:t>https://www.youtube.com/watch?v=aircAruvnKk</a:t>
            </a:r>
            <a:endParaRPr lang="en-US" sz="1400" dirty="0"/>
          </a:p>
        </p:txBody>
      </p:sp>
    </p:spTree>
    <p:extLst>
      <p:ext uri="{BB962C8B-B14F-4D97-AF65-F5344CB8AC3E}">
        <p14:creationId xmlns:p14="http://schemas.microsoft.com/office/powerpoint/2010/main" val="294331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56188" cy="461665"/>
          </a:xfrm>
          <a:prstGeom prst="rect">
            <a:avLst/>
          </a:prstGeom>
          <a:noFill/>
        </p:spPr>
        <p:txBody>
          <a:bodyPr wrap="none" rtlCol="0">
            <a:spAutoFit/>
          </a:bodyPr>
          <a:lstStyle/>
          <a:p>
            <a:r>
              <a:rPr lang="en-US" dirty="0"/>
              <a:t>1</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56188" cy="461665"/>
          </a:xfrm>
          <a:prstGeom prst="rect">
            <a:avLst/>
          </a:prstGeom>
          <a:noFill/>
        </p:spPr>
        <p:txBody>
          <a:bodyPr wrap="none" rtlCol="0">
            <a:spAutoFit/>
          </a:bodyPr>
          <a:lstStyle/>
          <a:p>
            <a:r>
              <a:rPr lang="en-US" dirty="0"/>
              <a:t>2</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56188" cy="461665"/>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
        <p:nvSpPr>
          <p:cNvPr id="9" name="TextBox 8">
            <a:extLst>
              <a:ext uri="{FF2B5EF4-FFF2-40B4-BE49-F238E27FC236}">
                <a16:creationId xmlns:a16="http://schemas.microsoft.com/office/drawing/2014/main" id="{BB7107B7-9D8A-4521-BFE5-07D90ABB94E5}"/>
              </a:ext>
            </a:extLst>
          </p:cNvPr>
          <p:cNvSpPr txBox="1"/>
          <p:nvPr/>
        </p:nvSpPr>
        <p:spPr>
          <a:xfrm>
            <a:off x="4716780" y="1518449"/>
            <a:ext cx="1600200" cy="523220"/>
          </a:xfrm>
          <a:prstGeom prst="rect">
            <a:avLst/>
          </a:prstGeom>
          <a:noFill/>
        </p:spPr>
        <p:txBody>
          <a:bodyPr wrap="square" rtlCol="0">
            <a:spAutoFit/>
          </a:bodyPr>
          <a:lstStyle/>
          <a:p>
            <a:r>
              <a:rPr lang="en-US" sz="1400" dirty="0"/>
              <a:t>Straight edges, round edges, … </a:t>
            </a:r>
          </a:p>
        </p:txBody>
      </p:sp>
      <p:sp>
        <p:nvSpPr>
          <p:cNvPr id="22" name="TextBox 21">
            <a:extLst>
              <a:ext uri="{FF2B5EF4-FFF2-40B4-BE49-F238E27FC236}">
                <a16:creationId xmlns:a16="http://schemas.microsoft.com/office/drawing/2014/main" id="{73F0C8BE-FB3B-4FEF-B2C1-96313E0F61E5}"/>
              </a:ext>
            </a:extLst>
          </p:cNvPr>
          <p:cNvSpPr txBox="1"/>
          <p:nvPr/>
        </p:nvSpPr>
        <p:spPr>
          <a:xfrm>
            <a:off x="6718935" y="1229605"/>
            <a:ext cx="1600200" cy="738664"/>
          </a:xfrm>
          <a:prstGeom prst="rect">
            <a:avLst/>
          </a:prstGeom>
          <a:noFill/>
        </p:spPr>
        <p:txBody>
          <a:bodyPr wrap="square" rtlCol="0">
            <a:spAutoFit/>
          </a:bodyPr>
          <a:lstStyle/>
          <a:p>
            <a:r>
              <a:rPr lang="en-US" sz="1400" dirty="0"/>
              <a:t>Straight lines, semi-circles, round loops, …</a:t>
            </a:r>
          </a:p>
        </p:txBody>
      </p:sp>
      <p:sp>
        <p:nvSpPr>
          <p:cNvPr id="12" name="Freeform: Shape 11">
            <a:extLst>
              <a:ext uri="{FF2B5EF4-FFF2-40B4-BE49-F238E27FC236}">
                <a16:creationId xmlns:a16="http://schemas.microsoft.com/office/drawing/2014/main" id="{43B28B14-47E1-42AE-9ECC-70DD530AED73}"/>
              </a:ext>
            </a:extLst>
          </p:cNvPr>
          <p:cNvSpPr/>
          <p:nvPr/>
        </p:nvSpPr>
        <p:spPr>
          <a:xfrm>
            <a:off x="5326380" y="206501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F2137E5-5E41-4176-A2D7-565A40150063}"/>
              </a:ext>
            </a:extLst>
          </p:cNvPr>
          <p:cNvSpPr/>
          <p:nvPr/>
        </p:nvSpPr>
        <p:spPr>
          <a:xfrm>
            <a:off x="7094220" y="204928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
            <a:extLst>
              <a:ext uri="{FF2B5EF4-FFF2-40B4-BE49-F238E27FC236}">
                <a16:creationId xmlns:a16="http://schemas.microsoft.com/office/drawing/2014/main" id="{09AB3133-CB15-481C-BED2-B4DB2807C9B5}"/>
              </a:ext>
            </a:extLst>
          </p:cNvPr>
          <p:cNvSpPr>
            <a:spLocks noGrp="1"/>
          </p:cNvSpPr>
          <p:nvPr>
            <p:ph idx="1"/>
          </p:nvPr>
        </p:nvSpPr>
        <p:spPr>
          <a:xfrm>
            <a:off x="589614" y="968968"/>
            <a:ext cx="10792917" cy="562904"/>
          </a:xfrm>
        </p:spPr>
        <p:txBody>
          <a:bodyPr/>
          <a:lstStyle/>
          <a:p>
            <a:pPr marL="0" indent="0">
              <a:buNone/>
            </a:pPr>
            <a:r>
              <a:rPr lang="en-US" dirty="0">
                <a:solidFill>
                  <a:srgbClr val="FF0000"/>
                </a:solidFill>
              </a:rPr>
              <a:t>&gt; What can we hope that the hidden layers try to model?</a:t>
            </a:r>
          </a:p>
        </p:txBody>
      </p:sp>
      <p:pic>
        <p:nvPicPr>
          <p:cNvPr id="27" name="Picture 4">
            <a:extLst>
              <a:ext uri="{FF2B5EF4-FFF2-40B4-BE49-F238E27FC236}">
                <a16:creationId xmlns:a16="http://schemas.microsoft.com/office/drawing/2014/main" id="{5BAD13F1-49EC-4E07-B4D4-BEE60494D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012" y="1565739"/>
            <a:ext cx="1115297" cy="42817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BB99C35A-2F24-4BAB-844B-AEDC08D7B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651" y="1384849"/>
            <a:ext cx="1115297" cy="42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286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AEEE84-182D-4645-97E6-80AD87DE17B8}"/>
              </a:ext>
            </a:extLst>
          </p:cNvPr>
          <p:cNvSpPr>
            <a:spLocks noGrp="1"/>
          </p:cNvSpPr>
          <p:nvPr>
            <p:ph idx="1"/>
          </p:nvPr>
        </p:nvSpPr>
        <p:spPr>
          <a:xfrm>
            <a:off x="446179" y="1240678"/>
            <a:ext cx="5494433" cy="4950946"/>
          </a:xfrm>
        </p:spPr>
        <p:txBody>
          <a:bodyPr/>
          <a:lstStyle/>
          <a:p>
            <a:pPr marL="0" indent="0">
              <a:buNone/>
            </a:pPr>
            <a:r>
              <a:rPr lang="en-US" dirty="0"/>
              <a:t>&gt; How does the neural network “learn”?  </a:t>
            </a:r>
          </a:p>
          <a:p>
            <a:pPr marL="0" indent="0">
              <a:buNone/>
            </a:pPr>
            <a:endParaRPr lang="en-US" dirty="0"/>
          </a:p>
          <a:p>
            <a:pPr marL="0" indent="0">
              <a:buNone/>
            </a:pPr>
            <a:r>
              <a:rPr lang="en-US" dirty="0"/>
              <a:t>It uses </a:t>
            </a:r>
            <a:r>
              <a:rPr lang="en-US" b="1" dirty="0"/>
              <a:t>gradient descent</a:t>
            </a:r>
            <a:r>
              <a:rPr lang="en-US" dirty="0"/>
              <a:t>!  </a:t>
            </a:r>
          </a:p>
          <a:p>
            <a:pPr marL="0" indent="0">
              <a:buNone/>
            </a:pPr>
            <a:endParaRPr lang="en-US" dirty="0"/>
          </a:p>
          <a:p>
            <a:pPr>
              <a:spcAft>
                <a:spcPts val="1800"/>
              </a:spcAft>
              <a:buAutoNum type="arabicPeriod"/>
            </a:pPr>
            <a:r>
              <a:rPr lang="en-US" dirty="0"/>
              <a:t>[top image] Start with a random model</a:t>
            </a:r>
          </a:p>
          <a:p>
            <a:pPr>
              <a:spcAft>
                <a:spcPts val="1800"/>
              </a:spcAft>
              <a:buAutoNum type="arabicPeriod"/>
            </a:pPr>
            <a:r>
              <a:rPr lang="en-US" dirty="0"/>
              <a:t>[top image] Check it’s performance on a training dataset  </a:t>
            </a:r>
          </a:p>
          <a:p>
            <a:pPr>
              <a:spcAft>
                <a:spcPts val="1800"/>
              </a:spcAft>
              <a:buAutoNum type="arabicPeriod"/>
            </a:pPr>
            <a:r>
              <a:rPr lang="en-US" dirty="0">
                <a:solidFill>
                  <a:schemeClr val="bg1">
                    <a:lumMod val="75000"/>
                  </a:schemeClr>
                </a:solidFill>
              </a:rPr>
              <a:t>[bottom image] Propagate small corrections through the network</a:t>
            </a:r>
          </a:p>
          <a:p>
            <a:pPr>
              <a:spcAft>
                <a:spcPts val="1800"/>
              </a:spcAft>
              <a:buAutoNum type="arabicPeriod"/>
            </a:pPr>
            <a:r>
              <a:rPr lang="en-US" dirty="0">
                <a:solidFill>
                  <a:schemeClr val="bg1">
                    <a:lumMod val="75000"/>
                  </a:schemeClr>
                </a:solidFill>
              </a:rPr>
              <a:t>Repeat 2 &amp; 3 until model is acceptable </a:t>
            </a:r>
          </a:p>
          <a:p>
            <a:pPr marL="0" indent="0">
              <a:buNone/>
            </a:pPr>
            <a:endParaRPr lang="en-US" dirty="0"/>
          </a:p>
        </p:txBody>
      </p:sp>
      <p:sp>
        <p:nvSpPr>
          <p:cNvPr id="3" name="Title 2">
            <a:extLst>
              <a:ext uri="{FF2B5EF4-FFF2-40B4-BE49-F238E27FC236}">
                <a16:creationId xmlns:a16="http://schemas.microsoft.com/office/drawing/2014/main" id="{4BFD7029-426D-4314-8E9E-593B93FD050D}"/>
              </a:ext>
            </a:extLst>
          </p:cNvPr>
          <p:cNvSpPr>
            <a:spLocks noGrp="1"/>
          </p:cNvSpPr>
          <p:nvPr>
            <p:ph type="title"/>
          </p:nvPr>
        </p:nvSpPr>
        <p:spPr/>
        <p:txBody>
          <a:bodyPr/>
          <a:lstStyle/>
          <a:p>
            <a:r>
              <a:rPr lang="en-US" dirty="0"/>
              <a:t>Artificial neural Network Learning</a:t>
            </a:r>
          </a:p>
        </p:txBody>
      </p:sp>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3"/>
              </a:rPr>
              <a:t>https://www.youtube.com/watch?v=aircAruvnKk</a:t>
            </a:r>
            <a:endParaRPr lang="en-US" sz="1400" dirty="0"/>
          </a:p>
        </p:txBody>
      </p:sp>
      <p:pic>
        <p:nvPicPr>
          <p:cNvPr id="27652" name="Picture 4">
            <a:extLst>
              <a:ext uri="{FF2B5EF4-FFF2-40B4-BE49-F238E27FC236}">
                <a16:creationId xmlns:a16="http://schemas.microsoft.com/office/drawing/2014/main" id="{077EB113-8163-4947-B044-B40F66B5C9B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69381" y="847541"/>
            <a:ext cx="4889413" cy="275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1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AEEE84-182D-4645-97E6-80AD87DE17B8}"/>
              </a:ext>
            </a:extLst>
          </p:cNvPr>
          <p:cNvSpPr>
            <a:spLocks noGrp="1"/>
          </p:cNvSpPr>
          <p:nvPr>
            <p:ph idx="1"/>
          </p:nvPr>
        </p:nvSpPr>
        <p:spPr>
          <a:xfrm>
            <a:off x="446179" y="1240678"/>
            <a:ext cx="5494433" cy="4950946"/>
          </a:xfrm>
        </p:spPr>
        <p:txBody>
          <a:bodyPr/>
          <a:lstStyle/>
          <a:p>
            <a:pPr marL="0" indent="0">
              <a:buNone/>
            </a:pPr>
            <a:r>
              <a:rPr lang="en-US" dirty="0"/>
              <a:t>&gt; How does the neural network “learn”?  </a:t>
            </a:r>
          </a:p>
          <a:p>
            <a:pPr marL="0" indent="0">
              <a:buNone/>
            </a:pPr>
            <a:endParaRPr lang="en-US" dirty="0"/>
          </a:p>
          <a:p>
            <a:pPr marL="0" indent="0">
              <a:buNone/>
            </a:pPr>
            <a:r>
              <a:rPr lang="en-US" dirty="0"/>
              <a:t>It uses </a:t>
            </a:r>
            <a:r>
              <a:rPr lang="en-US" b="1" dirty="0"/>
              <a:t>gradient descent</a:t>
            </a:r>
            <a:r>
              <a:rPr lang="en-US" dirty="0"/>
              <a:t>!  </a:t>
            </a:r>
          </a:p>
          <a:p>
            <a:pPr marL="0" indent="0">
              <a:buNone/>
            </a:pPr>
            <a:endParaRPr lang="en-US" dirty="0"/>
          </a:p>
          <a:p>
            <a:pPr>
              <a:spcAft>
                <a:spcPts val="1800"/>
              </a:spcAft>
              <a:buAutoNum type="arabicPeriod"/>
            </a:pPr>
            <a:r>
              <a:rPr lang="en-US" dirty="0">
                <a:solidFill>
                  <a:schemeClr val="bg1">
                    <a:lumMod val="75000"/>
                  </a:schemeClr>
                </a:solidFill>
              </a:rPr>
              <a:t>[top image] Start with a random model</a:t>
            </a:r>
          </a:p>
          <a:p>
            <a:pPr>
              <a:spcAft>
                <a:spcPts val="1800"/>
              </a:spcAft>
              <a:buAutoNum type="arabicPeriod"/>
            </a:pPr>
            <a:r>
              <a:rPr lang="en-US" dirty="0">
                <a:solidFill>
                  <a:schemeClr val="bg1">
                    <a:lumMod val="75000"/>
                  </a:schemeClr>
                </a:solidFill>
              </a:rPr>
              <a:t>[top image] Check it’s performance on a training dataset  </a:t>
            </a:r>
          </a:p>
          <a:p>
            <a:pPr>
              <a:spcAft>
                <a:spcPts val="1800"/>
              </a:spcAft>
              <a:buAutoNum type="arabicPeriod"/>
            </a:pPr>
            <a:r>
              <a:rPr lang="en-US" dirty="0"/>
              <a:t>[bottom image] Propagate small corrections through the network</a:t>
            </a:r>
          </a:p>
          <a:p>
            <a:pPr>
              <a:spcAft>
                <a:spcPts val="1800"/>
              </a:spcAft>
              <a:buAutoNum type="arabicPeriod"/>
            </a:pPr>
            <a:r>
              <a:rPr lang="en-US" dirty="0"/>
              <a:t>Repeat 2 &amp; 3 until model is acceptable </a:t>
            </a:r>
          </a:p>
          <a:p>
            <a:pPr marL="0" indent="0">
              <a:buNone/>
            </a:pPr>
            <a:endParaRPr lang="en-US" dirty="0"/>
          </a:p>
        </p:txBody>
      </p:sp>
      <p:sp>
        <p:nvSpPr>
          <p:cNvPr id="3" name="Title 2">
            <a:extLst>
              <a:ext uri="{FF2B5EF4-FFF2-40B4-BE49-F238E27FC236}">
                <a16:creationId xmlns:a16="http://schemas.microsoft.com/office/drawing/2014/main" id="{4BFD7029-426D-4314-8E9E-593B93FD050D}"/>
              </a:ext>
            </a:extLst>
          </p:cNvPr>
          <p:cNvSpPr>
            <a:spLocks noGrp="1"/>
          </p:cNvSpPr>
          <p:nvPr>
            <p:ph type="title"/>
          </p:nvPr>
        </p:nvSpPr>
        <p:spPr/>
        <p:txBody>
          <a:bodyPr/>
          <a:lstStyle/>
          <a:p>
            <a:r>
              <a:rPr lang="en-US" dirty="0"/>
              <a:t>Artificial neural Network Learning</a:t>
            </a:r>
          </a:p>
        </p:txBody>
      </p:sp>
      <p:pic>
        <p:nvPicPr>
          <p:cNvPr id="27650" name="Picture 2">
            <a:extLst>
              <a:ext uri="{FF2B5EF4-FFF2-40B4-BE49-F238E27FC236}">
                <a16:creationId xmlns:a16="http://schemas.microsoft.com/office/drawing/2014/main" id="{299F9FBD-F22B-4DC5-BA61-2F4D4BB3A87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69382" y="3644731"/>
            <a:ext cx="4883807" cy="27491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4"/>
              </a:rPr>
              <a:t>https://www.youtube.com/watch?v=aircAruvnKk</a:t>
            </a:r>
            <a:endParaRPr lang="en-US" sz="1400" dirty="0"/>
          </a:p>
        </p:txBody>
      </p:sp>
      <p:pic>
        <p:nvPicPr>
          <p:cNvPr id="27652" name="Picture 4">
            <a:extLst>
              <a:ext uri="{FF2B5EF4-FFF2-40B4-BE49-F238E27FC236}">
                <a16:creationId xmlns:a16="http://schemas.microsoft.com/office/drawing/2014/main" id="{077EB113-8163-4947-B044-B40F66B5C9B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69381" y="847541"/>
            <a:ext cx="4889413" cy="27502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18729" y="781051"/>
            <a:ext cx="4984377" cy="281678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82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E0A9E-A4F0-4EF5-954E-DC9B451A5E03}"/>
              </a:ext>
            </a:extLst>
          </p:cNvPr>
          <p:cNvSpPr>
            <a:spLocks noGrp="1"/>
          </p:cNvSpPr>
          <p:nvPr>
            <p:ph idx="1"/>
          </p:nvPr>
        </p:nvSpPr>
        <p:spPr>
          <a:xfrm>
            <a:off x="589614" y="1228725"/>
            <a:ext cx="10792917" cy="4714874"/>
          </a:xfrm>
        </p:spPr>
        <p:txBody>
          <a:bodyPr/>
          <a:lstStyle/>
          <a:p>
            <a:r>
              <a:rPr lang="en-US" u="sng" dirty="0"/>
              <a:t>Feature engineering</a:t>
            </a:r>
            <a:r>
              <a:rPr lang="en-US" dirty="0"/>
              <a:t> (figuring out internal data patterns) is done for you </a:t>
            </a:r>
          </a:p>
          <a:p>
            <a:pPr marL="0" indent="0">
              <a:buNone/>
            </a:pPr>
            <a:endParaRPr lang="en-US" dirty="0"/>
          </a:p>
          <a:p>
            <a:r>
              <a:rPr lang="en-US" dirty="0"/>
              <a:t>Can learn very complex patterns</a:t>
            </a:r>
          </a:p>
          <a:p>
            <a:pPr marL="0" indent="0">
              <a:buNone/>
            </a:pPr>
            <a:endParaRPr lang="en-US" dirty="0"/>
          </a:p>
          <a:p>
            <a:r>
              <a:rPr lang="en-US" dirty="0"/>
              <a:t>For complex problems, accuracy increases as dataset size grows  </a:t>
            </a:r>
          </a:p>
          <a:p>
            <a:pPr marL="0" indent="0">
              <a:buNone/>
            </a:pPr>
            <a:endParaRPr lang="en-US" dirty="0"/>
          </a:p>
          <a:p>
            <a:r>
              <a:rPr lang="en-US" u="sng" dirty="0"/>
              <a:t>Transfer learning</a:t>
            </a:r>
            <a:r>
              <a:rPr lang="en-US" b="1" dirty="0"/>
              <a:t> : </a:t>
            </a:r>
            <a:r>
              <a:rPr lang="en-US" dirty="0"/>
              <a:t>A neural network that was trained to recognize edges in cat photos can be used as the starting point for other similar problems (e.g. recognizing tigers)  </a:t>
            </a:r>
            <a:endParaRPr lang="en-US" u="sng" dirty="0"/>
          </a:p>
          <a:p>
            <a:endParaRPr lang="en-US" dirty="0"/>
          </a:p>
          <a:p>
            <a:r>
              <a:rPr lang="en-US" dirty="0"/>
              <a:t>Quick to predict in comparison to traditional agent-based programs (recall Chess bot).</a:t>
            </a:r>
          </a:p>
        </p:txBody>
      </p:sp>
      <p:sp>
        <p:nvSpPr>
          <p:cNvPr id="3" name="Title 2">
            <a:extLst>
              <a:ext uri="{FF2B5EF4-FFF2-40B4-BE49-F238E27FC236}">
                <a16:creationId xmlns:a16="http://schemas.microsoft.com/office/drawing/2014/main" id="{BA38FEDA-49EF-4DDB-9BD6-5A4B0664895D}"/>
              </a:ext>
            </a:extLst>
          </p:cNvPr>
          <p:cNvSpPr>
            <a:spLocks noGrp="1"/>
          </p:cNvSpPr>
          <p:nvPr>
            <p:ph type="title"/>
          </p:nvPr>
        </p:nvSpPr>
        <p:spPr/>
        <p:txBody>
          <a:bodyPr/>
          <a:lstStyle/>
          <a:p>
            <a:r>
              <a:rPr lang="en-US" dirty="0"/>
              <a:t>Neural Network Advantages</a:t>
            </a:r>
          </a:p>
        </p:txBody>
      </p:sp>
    </p:spTree>
    <p:extLst>
      <p:ext uri="{BB962C8B-B14F-4D97-AF65-F5344CB8AC3E}">
        <p14:creationId xmlns:p14="http://schemas.microsoft.com/office/powerpoint/2010/main" val="3092827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E0A9E-A4F0-4EF5-954E-DC9B451A5E03}"/>
              </a:ext>
            </a:extLst>
          </p:cNvPr>
          <p:cNvSpPr>
            <a:spLocks noGrp="1"/>
          </p:cNvSpPr>
          <p:nvPr>
            <p:ph idx="1"/>
          </p:nvPr>
        </p:nvSpPr>
        <p:spPr/>
        <p:txBody>
          <a:bodyPr/>
          <a:lstStyle/>
          <a:p>
            <a:r>
              <a:rPr lang="en-US" dirty="0"/>
              <a:t>Extremely computationally expensive.  Often necessitate custom hardware (GPU clusters)</a:t>
            </a:r>
          </a:p>
          <a:p>
            <a:pPr marL="0" indent="0">
              <a:buNone/>
            </a:pPr>
            <a:endParaRPr lang="en-US" dirty="0"/>
          </a:p>
          <a:p>
            <a:r>
              <a:rPr lang="en-US" u="sng" dirty="0"/>
              <a:t>Black-box algorithm</a:t>
            </a:r>
            <a:r>
              <a:rPr lang="en-US" dirty="0"/>
              <a:t>.  It is very difficult to interpret or explain the behavior of a neural network model </a:t>
            </a:r>
          </a:p>
          <a:p>
            <a:pPr marL="0" indent="0">
              <a:buNone/>
            </a:pPr>
            <a:r>
              <a:rPr lang="en-US" dirty="0"/>
              <a:t> </a:t>
            </a:r>
          </a:p>
          <a:p>
            <a:r>
              <a:rPr lang="en-US" dirty="0"/>
              <a:t>Crafting an architecture to suit a problem is difficult—lack of rules or best practices </a:t>
            </a:r>
          </a:p>
          <a:p>
            <a:endParaRPr lang="en-US" dirty="0"/>
          </a:p>
          <a:p>
            <a:r>
              <a:rPr lang="en-US" dirty="0"/>
              <a:t>Dependent on having massive amounts of data to train on (1 million+ data points)</a:t>
            </a:r>
          </a:p>
          <a:p>
            <a:endParaRPr lang="en-US" dirty="0"/>
          </a:p>
          <a:p>
            <a:pPr marL="0" indent="0">
              <a:buNone/>
            </a:pPr>
            <a:endParaRPr lang="en-US" dirty="0"/>
          </a:p>
        </p:txBody>
      </p:sp>
      <p:sp>
        <p:nvSpPr>
          <p:cNvPr id="3" name="Title 2">
            <a:extLst>
              <a:ext uri="{FF2B5EF4-FFF2-40B4-BE49-F238E27FC236}">
                <a16:creationId xmlns:a16="http://schemas.microsoft.com/office/drawing/2014/main" id="{BA38FEDA-49EF-4DDB-9BD6-5A4B0664895D}"/>
              </a:ext>
            </a:extLst>
          </p:cNvPr>
          <p:cNvSpPr>
            <a:spLocks noGrp="1"/>
          </p:cNvSpPr>
          <p:nvPr>
            <p:ph type="title"/>
          </p:nvPr>
        </p:nvSpPr>
        <p:spPr/>
        <p:txBody>
          <a:bodyPr/>
          <a:lstStyle/>
          <a:p>
            <a:r>
              <a:rPr lang="en-US" dirty="0"/>
              <a:t>Neural Network Disadvantages</a:t>
            </a:r>
          </a:p>
        </p:txBody>
      </p:sp>
    </p:spTree>
    <p:extLst>
      <p:ext uri="{BB962C8B-B14F-4D97-AF65-F5344CB8AC3E}">
        <p14:creationId xmlns:p14="http://schemas.microsoft.com/office/powerpoint/2010/main" val="21864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2 </a:t>
            </a:r>
            <a:br>
              <a:rPr lang="en-US" dirty="0"/>
            </a:br>
            <a:r>
              <a:rPr lang="en-US" dirty="0"/>
              <a:t>Implementation Using TensorFlow</a:t>
            </a:r>
          </a:p>
        </p:txBody>
      </p:sp>
    </p:spTree>
    <p:extLst>
      <p:ext uri="{BB962C8B-B14F-4D97-AF65-F5344CB8AC3E}">
        <p14:creationId xmlns:p14="http://schemas.microsoft.com/office/powerpoint/2010/main" val="637138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a:t>TensorFlow is a free and open-source software library developed by Google for symbolic math based on dataflow and differentiable programming.   It excels at managing compute graphs for large-scale mathematical models.</a:t>
            </a:r>
          </a:p>
          <a:p>
            <a:pPr marL="0" indent="0">
              <a:buNone/>
            </a:pPr>
            <a:endParaRPr lang="en-US" dirty="0"/>
          </a:p>
          <a:p>
            <a:pPr marL="0" indent="0">
              <a:buNone/>
            </a:pPr>
            <a:endParaRPr lang="en-US" dirty="0"/>
          </a:p>
          <a:p>
            <a:pPr marL="0" indent="0">
              <a:buNone/>
            </a:pPr>
            <a:r>
              <a:rPr lang="en-US" dirty="0"/>
              <a:t>It is widely used for training and inference of deep learning models.  </a:t>
            </a:r>
          </a:p>
          <a:p>
            <a:pPr marL="0" indent="0">
              <a:buNone/>
            </a:pPr>
            <a:endParaRPr lang="en-US" dirty="0"/>
          </a:p>
          <a:p>
            <a:pPr marL="0" indent="0">
              <a:buNone/>
            </a:pPr>
            <a:endParaRPr lang="en-US" dirty="0"/>
          </a:p>
          <a:p>
            <a:pPr marL="0" indent="0">
              <a:buNone/>
            </a:pPr>
            <a:r>
              <a:rPr lang="en-US" dirty="0"/>
              <a:t>Interfaces are written for high-level languages (such as Python and Java), but TensorFlow performs computations using high-performance C++ binaries.  </a:t>
            </a:r>
          </a:p>
          <a:p>
            <a:pPr marL="0" indent="0">
              <a:buNone/>
            </a:pPr>
            <a:endParaRPr lang="en-US" dirty="0"/>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Google Brain’s TensorFlow</a:t>
            </a:r>
          </a:p>
        </p:txBody>
      </p:sp>
      <p:pic>
        <p:nvPicPr>
          <p:cNvPr id="55" name="Picture 54" descr="Logo, company name&#10;&#10;Description automatically generated">
            <a:extLst>
              <a:ext uri="{FF2B5EF4-FFF2-40B4-BE49-F238E27FC236}">
                <a16:creationId xmlns:a16="http://schemas.microsoft.com/office/drawing/2014/main" id="{8F9BF336-5541-45C9-9DDE-45220879A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748" y="4235359"/>
            <a:ext cx="4632960" cy="2606040"/>
          </a:xfrm>
          <a:prstGeom prst="rect">
            <a:avLst/>
          </a:prstGeom>
        </p:spPr>
      </p:pic>
      <p:pic>
        <p:nvPicPr>
          <p:cNvPr id="57" name="Picture 56">
            <a:extLst>
              <a:ext uri="{FF2B5EF4-FFF2-40B4-BE49-F238E27FC236}">
                <a16:creationId xmlns:a16="http://schemas.microsoft.com/office/drawing/2014/main" id="{DA891569-FF1B-4C45-B36C-42C62E047E56}"/>
              </a:ext>
            </a:extLst>
          </p:cNvPr>
          <p:cNvPicPr>
            <a:picLocks noChangeAspect="1"/>
          </p:cNvPicPr>
          <p:nvPr/>
        </p:nvPicPr>
        <p:blipFill rotWithShape="1">
          <a:blip r:embed="rId3">
            <a:extLst>
              <a:ext uri="{28A0092B-C50C-407E-A947-70E740481C1C}">
                <a14:useLocalDpi xmlns:a14="http://schemas.microsoft.com/office/drawing/2010/main" val="0"/>
              </a:ext>
            </a:extLst>
          </a:blip>
          <a:srcRect t="12424"/>
          <a:stretch/>
        </p:blipFill>
        <p:spPr>
          <a:xfrm>
            <a:off x="589614" y="4872381"/>
            <a:ext cx="2812187" cy="1847098"/>
          </a:xfrm>
          <a:prstGeom prst="rect">
            <a:avLst/>
          </a:prstGeom>
        </p:spPr>
      </p:pic>
      <p:pic>
        <p:nvPicPr>
          <p:cNvPr id="59" name="Picture 58" descr="Logo, company name&#10;&#10;Description automatically generated">
            <a:extLst>
              <a:ext uri="{FF2B5EF4-FFF2-40B4-BE49-F238E27FC236}">
                <a16:creationId xmlns:a16="http://schemas.microsoft.com/office/drawing/2014/main" id="{740F2D1A-CB61-4466-9259-DBFE6864A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3704" y="5311944"/>
            <a:ext cx="3587678" cy="1211811"/>
          </a:xfrm>
          <a:prstGeom prst="rect">
            <a:avLst/>
          </a:prstGeom>
        </p:spPr>
      </p:pic>
      <p:pic>
        <p:nvPicPr>
          <p:cNvPr id="61" name="Picture 60" descr="Icon&#10;&#10;Description automatically generated">
            <a:extLst>
              <a:ext uri="{FF2B5EF4-FFF2-40B4-BE49-F238E27FC236}">
                <a16:creationId xmlns:a16="http://schemas.microsoft.com/office/drawing/2014/main" id="{74DCC427-197A-4D49-BEC5-8BC979F135B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889" l="9778" r="89778">
                        <a14:foregroundMark x1="48000" y1="8000" x2="48000" y2="8000"/>
                        <a14:foregroundMark x1="47556" y1="92889" x2="47556" y2="92889"/>
                      </a14:backgroundRemoval>
                    </a14:imgEffect>
                  </a14:imgLayer>
                </a14:imgProps>
              </a:ext>
              <a:ext uri="{28A0092B-C50C-407E-A947-70E740481C1C}">
                <a14:useLocalDpi xmlns:a14="http://schemas.microsoft.com/office/drawing/2010/main" val="0"/>
              </a:ext>
            </a:extLst>
          </a:blip>
          <a:stretch>
            <a:fillRect/>
          </a:stretch>
        </p:blipFill>
        <p:spPr>
          <a:xfrm>
            <a:off x="10806842" y="4702616"/>
            <a:ext cx="874395" cy="874395"/>
          </a:xfrm>
          <a:prstGeom prst="rect">
            <a:avLst/>
          </a:prstGeom>
        </p:spPr>
      </p:pic>
    </p:spTree>
    <p:extLst>
      <p:ext uri="{BB962C8B-B14F-4D97-AF65-F5344CB8AC3E}">
        <p14:creationId xmlns:p14="http://schemas.microsoft.com/office/powerpoint/2010/main" val="1601133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a:xfrm>
            <a:off x="589614" y="1228725"/>
            <a:ext cx="10792917" cy="1263015"/>
          </a:xfrm>
        </p:spPr>
        <p:txBody>
          <a:bodyPr/>
          <a:lstStyle/>
          <a:p>
            <a:pPr marL="0" indent="0">
              <a:buNone/>
            </a:pPr>
            <a:r>
              <a:rPr lang="en-US" dirty="0"/>
              <a:t>TensorFlow represents models as computational graphs of math operations applied to placeholder variables.  These variables are tensors at execution time, or n-dimensional arrays of numeric values.  </a:t>
            </a:r>
          </a:p>
          <a:p>
            <a:pPr marL="0" indent="0">
              <a:buNone/>
            </a:pPr>
            <a:endParaRPr lang="en-US" dirty="0"/>
          </a:p>
          <a:p>
            <a:pPr marL="0" indent="0">
              <a:buNone/>
            </a:pPr>
            <a:endParaRPr lang="en-US" dirty="0"/>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Dataflow Computational Graphs</a:t>
            </a:r>
          </a:p>
        </p:txBody>
      </p:sp>
      <p:sp>
        <p:nvSpPr>
          <p:cNvPr id="3" name="Rectangle 2">
            <a:extLst>
              <a:ext uri="{FF2B5EF4-FFF2-40B4-BE49-F238E27FC236}">
                <a16:creationId xmlns:a16="http://schemas.microsoft.com/office/drawing/2014/main" id="{76FDDE5B-2450-429F-B4C8-51773856662F}"/>
              </a:ext>
            </a:extLst>
          </p:cNvPr>
          <p:cNvSpPr/>
          <p:nvPr/>
        </p:nvSpPr>
        <p:spPr>
          <a:xfrm>
            <a:off x="8445882" y="6385255"/>
            <a:ext cx="3493970" cy="276999"/>
          </a:xfrm>
          <a:prstGeom prst="rect">
            <a:avLst/>
          </a:prstGeom>
        </p:spPr>
        <p:txBody>
          <a:bodyPr wrap="none">
            <a:spAutoFit/>
          </a:bodyPr>
          <a:lstStyle/>
          <a:p>
            <a:r>
              <a:rPr lang="en-US" sz="1200" dirty="0"/>
              <a:t>https://www.tensorflow.org/guide/intro_to_graphs</a:t>
            </a:r>
          </a:p>
        </p:txBody>
      </p:sp>
      <p:sp>
        <p:nvSpPr>
          <p:cNvPr id="4" name="Rectangle: Rounded Corners 3">
            <a:extLst>
              <a:ext uri="{FF2B5EF4-FFF2-40B4-BE49-F238E27FC236}">
                <a16:creationId xmlns:a16="http://schemas.microsoft.com/office/drawing/2014/main" id="{C56BD2BF-0F54-4A79-9AF8-FD58B7610DDF}"/>
              </a:ext>
            </a:extLst>
          </p:cNvPr>
          <p:cNvSpPr/>
          <p:nvPr/>
        </p:nvSpPr>
        <p:spPr>
          <a:xfrm>
            <a:off x="2677540" y="278861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Rectangle: Rounded Corners 8">
            <a:extLst>
              <a:ext uri="{FF2B5EF4-FFF2-40B4-BE49-F238E27FC236}">
                <a16:creationId xmlns:a16="http://schemas.microsoft.com/office/drawing/2014/main" id="{DD9326E7-C04E-40CC-B303-04A394B748D5}"/>
              </a:ext>
            </a:extLst>
          </p:cNvPr>
          <p:cNvSpPr/>
          <p:nvPr/>
        </p:nvSpPr>
        <p:spPr>
          <a:xfrm>
            <a:off x="2677540" y="393923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 name="Rectangle 4">
            <a:extLst>
              <a:ext uri="{FF2B5EF4-FFF2-40B4-BE49-F238E27FC236}">
                <a16:creationId xmlns:a16="http://schemas.microsoft.com/office/drawing/2014/main" id="{664BBC76-4594-4CCB-A9AD-65ED48D5560B}"/>
              </a:ext>
            </a:extLst>
          </p:cNvPr>
          <p:cNvSpPr/>
          <p:nvPr/>
        </p:nvSpPr>
        <p:spPr>
          <a:xfrm>
            <a:off x="4064380" y="3398216"/>
            <a:ext cx="153924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DOT_PRODUCT</a:t>
            </a:r>
          </a:p>
        </p:txBody>
      </p:sp>
      <p:sp>
        <p:nvSpPr>
          <p:cNvPr id="11" name="Rectangle 10">
            <a:extLst>
              <a:ext uri="{FF2B5EF4-FFF2-40B4-BE49-F238E27FC236}">
                <a16:creationId xmlns:a16="http://schemas.microsoft.com/office/drawing/2014/main" id="{743F163F-6CF3-43B3-9F86-F43B7DAC913A}"/>
              </a:ext>
            </a:extLst>
          </p:cNvPr>
          <p:cNvSpPr/>
          <p:nvPr/>
        </p:nvSpPr>
        <p:spPr>
          <a:xfrm>
            <a:off x="6479920" y="3398216"/>
            <a:ext cx="124206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a:t>
            </a:r>
          </a:p>
        </p:txBody>
      </p:sp>
      <p:sp>
        <p:nvSpPr>
          <p:cNvPr id="12" name="Rectangle: Rounded Corners 11">
            <a:extLst>
              <a:ext uri="{FF2B5EF4-FFF2-40B4-BE49-F238E27FC236}">
                <a16:creationId xmlns:a16="http://schemas.microsoft.com/office/drawing/2014/main" id="{6F940CA3-EEF2-4981-BD5A-522C15E0C2F4}"/>
              </a:ext>
            </a:extLst>
          </p:cNvPr>
          <p:cNvSpPr/>
          <p:nvPr/>
        </p:nvSpPr>
        <p:spPr>
          <a:xfrm>
            <a:off x="5474080" y="483839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3" name="Rectangle 12">
            <a:extLst>
              <a:ext uri="{FF2B5EF4-FFF2-40B4-BE49-F238E27FC236}">
                <a16:creationId xmlns:a16="http://schemas.microsoft.com/office/drawing/2014/main" id="{8EB6FA61-723C-46C5-AE14-D73462AB6BF4}"/>
              </a:ext>
            </a:extLst>
          </p:cNvPr>
          <p:cNvSpPr/>
          <p:nvPr/>
        </p:nvSpPr>
        <p:spPr>
          <a:xfrm>
            <a:off x="8598280" y="3398216"/>
            <a:ext cx="16306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DOT_PROD</a:t>
            </a:r>
          </a:p>
        </p:txBody>
      </p:sp>
      <p:sp>
        <p:nvSpPr>
          <p:cNvPr id="14" name="Rectangle: Rounded Corners 13">
            <a:extLst>
              <a:ext uri="{FF2B5EF4-FFF2-40B4-BE49-F238E27FC236}">
                <a16:creationId xmlns:a16="http://schemas.microsoft.com/office/drawing/2014/main" id="{E3B08E28-2862-489A-B08C-9B675E24CAB7}"/>
              </a:ext>
            </a:extLst>
          </p:cNvPr>
          <p:cNvSpPr/>
          <p:nvPr/>
        </p:nvSpPr>
        <p:spPr>
          <a:xfrm>
            <a:off x="7836282" y="483839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7" name="Straight Arrow Connector 6">
            <a:extLst>
              <a:ext uri="{FF2B5EF4-FFF2-40B4-BE49-F238E27FC236}">
                <a16:creationId xmlns:a16="http://schemas.microsoft.com/office/drawing/2014/main" id="{F8259CF8-C57E-4ED4-A4C2-281D1AC85615}"/>
              </a:ext>
            </a:extLst>
          </p:cNvPr>
          <p:cNvCxnSpPr>
            <a:cxnSpLocks/>
            <a:stCxn id="4" idx="3"/>
          </p:cNvCxnSpPr>
          <p:nvPr/>
        </p:nvCxnSpPr>
        <p:spPr>
          <a:xfrm>
            <a:off x="3287140" y="3093416"/>
            <a:ext cx="723902" cy="43053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8B9CA19D-7D00-4B54-B055-924EDB01F818}"/>
              </a:ext>
            </a:extLst>
          </p:cNvPr>
          <p:cNvCxnSpPr>
            <a:cxnSpLocks/>
            <a:stCxn id="9" idx="3"/>
          </p:cNvCxnSpPr>
          <p:nvPr/>
        </p:nvCxnSpPr>
        <p:spPr>
          <a:xfrm flipV="1">
            <a:off x="3287140" y="3828746"/>
            <a:ext cx="723902" cy="4152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7635C76A-936C-40BD-824F-BEEDDC8723FA}"/>
              </a:ext>
            </a:extLst>
          </p:cNvPr>
          <p:cNvCxnSpPr>
            <a:stCxn id="5" idx="3"/>
            <a:endCxn id="11" idx="1"/>
          </p:cNvCxnSpPr>
          <p:nvPr/>
        </p:nvCxnSpPr>
        <p:spPr>
          <a:xfrm>
            <a:off x="5603620" y="3703016"/>
            <a:ext cx="8763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4ABE30F-B8E4-475A-B97C-E3BAF84C5F1A}"/>
              </a:ext>
            </a:extLst>
          </p:cNvPr>
          <p:cNvCxnSpPr>
            <a:stCxn id="12" idx="3"/>
          </p:cNvCxnSpPr>
          <p:nvPr/>
        </p:nvCxnSpPr>
        <p:spPr>
          <a:xfrm flipV="1">
            <a:off x="6083680" y="4007816"/>
            <a:ext cx="891540" cy="113538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B54494B5-0F61-411D-B5D7-C1B99BE7E52B}"/>
              </a:ext>
            </a:extLst>
          </p:cNvPr>
          <p:cNvCxnSpPr>
            <a:stCxn id="11" idx="3"/>
            <a:endCxn id="13" idx="1"/>
          </p:cNvCxnSpPr>
          <p:nvPr/>
        </p:nvCxnSpPr>
        <p:spPr>
          <a:xfrm>
            <a:off x="7721980" y="3703016"/>
            <a:ext cx="8763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F2D69D99-42CE-4489-BAC0-309A8C2AA8FD}"/>
              </a:ext>
            </a:extLst>
          </p:cNvPr>
          <p:cNvCxnSpPr>
            <a:stCxn id="14" idx="3"/>
            <a:endCxn id="13" idx="2"/>
          </p:cNvCxnSpPr>
          <p:nvPr/>
        </p:nvCxnSpPr>
        <p:spPr>
          <a:xfrm flipV="1">
            <a:off x="8445882" y="4007816"/>
            <a:ext cx="967738" cy="113538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EB721BB3-F615-4DC4-8C46-08EF2137737D}"/>
              </a:ext>
            </a:extLst>
          </p:cNvPr>
          <p:cNvCxnSpPr>
            <a:stCxn id="13" idx="3"/>
          </p:cNvCxnSpPr>
          <p:nvPr/>
        </p:nvCxnSpPr>
        <p:spPr>
          <a:xfrm>
            <a:off x="10228960" y="3703016"/>
            <a:ext cx="84582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descr="A picture containing text&#10;&#10;Description automatically generated">
            <a:extLst>
              <a:ext uri="{FF2B5EF4-FFF2-40B4-BE49-F238E27FC236}">
                <a16:creationId xmlns:a16="http://schemas.microsoft.com/office/drawing/2014/main" id="{80A2CFEC-6638-4AB9-A508-54A03F95427F}"/>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1297383" y="2247596"/>
            <a:ext cx="790950" cy="937260"/>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B601C8BD-05DB-472D-8B5D-ADC7960C888F}"/>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1234891" y="3539186"/>
            <a:ext cx="790950" cy="937260"/>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34A4FE10-849B-4313-95E2-5BAB05AF1A20}"/>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4206879" y="5327110"/>
            <a:ext cx="790950" cy="937260"/>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38D00EB6-2957-4C50-BD2B-2FCCF3D26D37}"/>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6868544" y="5447995"/>
            <a:ext cx="790950" cy="937260"/>
          </a:xfrm>
          <a:prstGeom prst="rect">
            <a:avLst/>
          </a:prstGeom>
        </p:spPr>
      </p:pic>
      <p:cxnSp>
        <p:nvCxnSpPr>
          <p:cNvPr id="28" name="Straight Arrow Connector 27">
            <a:extLst>
              <a:ext uri="{FF2B5EF4-FFF2-40B4-BE49-F238E27FC236}">
                <a16:creationId xmlns:a16="http://schemas.microsoft.com/office/drawing/2014/main" id="{B16676D5-0264-46C9-9778-8FA036D55B84}"/>
              </a:ext>
            </a:extLst>
          </p:cNvPr>
          <p:cNvCxnSpPr>
            <a:stCxn id="26" idx="3"/>
          </p:cNvCxnSpPr>
          <p:nvPr/>
        </p:nvCxnSpPr>
        <p:spPr>
          <a:xfrm>
            <a:off x="2088333" y="2716226"/>
            <a:ext cx="421567" cy="24765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4B5C49-1D64-4D60-BC55-AEBAF4F47AD8}"/>
              </a:ext>
            </a:extLst>
          </p:cNvPr>
          <p:cNvCxnSpPr/>
          <p:nvPr/>
        </p:nvCxnSpPr>
        <p:spPr>
          <a:xfrm>
            <a:off x="2118813" y="3988766"/>
            <a:ext cx="421567" cy="24765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43D254-B235-4F79-8EDF-DFCDD577655B}"/>
              </a:ext>
            </a:extLst>
          </p:cNvPr>
          <p:cNvCxnSpPr/>
          <p:nvPr/>
        </p:nvCxnSpPr>
        <p:spPr>
          <a:xfrm flipV="1">
            <a:off x="4997829" y="5516576"/>
            <a:ext cx="476251" cy="40004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3BA060-0D6B-4469-8FB5-078873BFDFAF}"/>
              </a:ext>
            </a:extLst>
          </p:cNvPr>
          <p:cNvCxnSpPr/>
          <p:nvPr/>
        </p:nvCxnSpPr>
        <p:spPr>
          <a:xfrm flipV="1">
            <a:off x="7721980" y="5528005"/>
            <a:ext cx="327660" cy="38862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981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err="1"/>
              <a:t>Jupyter</a:t>
            </a:r>
            <a:r>
              <a:rPr lang="en-US" dirty="0"/>
              <a:t> notebook demonstration </a:t>
            </a:r>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Demo</a:t>
            </a:r>
          </a:p>
        </p:txBody>
      </p:sp>
    </p:spTree>
    <p:extLst>
      <p:ext uri="{BB962C8B-B14F-4D97-AF65-F5344CB8AC3E}">
        <p14:creationId xmlns:p14="http://schemas.microsoft.com/office/powerpoint/2010/main" val="2954970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83773" y="2132907"/>
            <a:ext cx="4006406" cy="2864580"/>
            <a:chOff x="1576792" y="2086893"/>
            <a:chExt cx="4006406" cy="2864580"/>
          </a:xfrm>
        </p:grpSpPr>
        <p:pic>
          <p:nvPicPr>
            <p:cNvPr id="2050" name="Picture 2" descr="https://upload.wikimedia.org/wikipedia/commons/thumb/d/db/Hello_my_name_is_sticker.svg/800px-Hello_my_name_is_sticker.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792" y="2086893"/>
              <a:ext cx="4006406" cy="28645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16082" y="3483623"/>
              <a:ext cx="3527825" cy="769441"/>
            </a:xfrm>
            <a:prstGeom prst="rect">
              <a:avLst/>
            </a:prstGeom>
            <a:noFill/>
          </p:spPr>
          <p:txBody>
            <a:bodyPr wrap="none" rtlCol="0">
              <a:spAutoFit/>
            </a:bodyPr>
            <a:lstStyle/>
            <a:p>
              <a:pPr algn="ctr"/>
              <a:r>
                <a:rPr lang="en-US" sz="2400" dirty="0"/>
                <a:t>Roshan Patel</a:t>
              </a:r>
            </a:p>
            <a:p>
              <a:pPr algn="ctr"/>
              <a:r>
                <a:rPr lang="en-US" sz="2000" dirty="0"/>
                <a:t>Systems Engineer, Data Scientist</a:t>
              </a:r>
            </a:p>
          </p:txBody>
        </p:sp>
      </p:grpSp>
      <p:sp>
        <p:nvSpPr>
          <p:cNvPr id="4" name="TextBox 3"/>
          <p:cNvSpPr txBox="1"/>
          <p:nvPr/>
        </p:nvSpPr>
        <p:spPr>
          <a:xfrm>
            <a:off x="5452597" y="1872622"/>
            <a:ext cx="6279419"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MS Computer Science, Rutgers University. </a:t>
            </a:r>
            <a:br>
              <a:rPr lang="en-US" sz="2000" dirty="0"/>
            </a:br>
            <a:r>
              <a:rPr lang="en-US" sz="2000" dirty="0"/>
              <a:t>BS Mechanical and Aerospace Engineering, Rutgers University.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Engineer at CCDC Armaments Center focusing on systems engineering infrastructure, statistical modeling, and the analysis of weapon systems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System Engineering Directorate’s AI lead </a:t>
            </a:r>
          </a:p>
          <a:p>
            <a:pPr marL="800100" lvl="1" indent="-342900">
              <a:buFont typeface="Arial" panose="020B0604020202020204" pitchFamily="34" charset="0"/>
              <a:buChar char="•"/>
            </a:pPr>
            <a:r>
              <a:rPr lang="en-US" sz="2000" dirty="0"/>
              <a:t>Strategist and project coordinator </a:t>
            </a:r>
          </a:p>
          <a:p>
            <a:pPr marL="800100" lvl="1" indent="-342900">
              <a:buFont typeface="Arial" panose="020B0604020202020204" pitchFamily="34" charset="0"/>
              <a:buChar char="•"/>
            </a:pPr>
            <a:r>
              <a:rPr lang="en-US" sz="2000" dirty="0"/>
              <a:t>Consultant for AI and ML applications </a:t>
            </a:r>
          </a:p>
          <a:p>
            <a:pPr marL="342900" indent="-342900">
              <a:buFont typeface="Arial" panose="020B0604020202020204" pitchFamily="34" charset="0"/>
              <a:buChar char="•"/>
            </a:pPr>
            <a:endParaRPr lang="en-US" sz="2000" dirty="0"/>
          </a:p>
        </p:txBody>
      </p:sp>
      <p:sp>
        <p:nvSpPr>
          <p:cNvPr id="11" name="Title 1">
            <a:extLst>
              <a:ext uri="{FF2B5EF4-FFF2-40B4-BE49-F238E27FC236}">
                <a16:creationId xmlns:a16="http://schemas.microsoft.com/office/drawing/2014/main" id="{F3A50DF7-9E2F-40D6-8943-C17C42B2282D}"/>
              </a:ext>
            </a:extLst>
          </p:cNvPr>
          <p:cNvSpPr txBox="1">
            <a:spLocks/>
          </p:cNvSpPr>
          <p:nvPr/>
        </p:nvSpPr>
        <p:spPr bwMode="auto">
          <a:xfrm>
            <a:off x="0" y="365125"/>
            <a:ext cx="12192000" cy="37858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US" sz="3200" b="0" dirty="0"/>
              <a:t>Hello</a:t>
            </a:r>
          </a:p>
        </p:txBody>
      </p:sp>
    </p:spTree>
    <p:extLst>
      <p:ext uri="{BB962C8B-B14F-4D97-AF65-F5344CB8AC3E}">
        <p14:creationId xmlns:p14="http://schemas.microsoft.com/office/powerpoint/2010/main" val="281864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Other open-source Python deep learning libraries</a:t>
            </a:r>
          </a:p>
        </p:txBody>
      </p:sp>
      <p:pic>
        <p:nvPicPr>
          <p:cNvPr id="10" name="Picture 9" descr="Logo, company name&#10;&#10;Description automatically generated">
            <a:extLst>
              <a:ext uri="{FF2B5EF4-FFF2-40B4-BE49-F238E27FC236}">
                <a16:creationId xmlns:a16="http://schemas.microsoft.com/office/drawing/2014/main" id="{5E84235C-B836-4025-ACB5-A78D9C385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557" y="1322789"/>
            <a:ext cx="3191581" cy="3191581"/>
          </a:xfrm>
          <a:prstGeom prst="rect">
            <a:avLst/>
          </a:prstGeom>
        </p:spPr>
      </p:pic>
      <p:pic>
        <p:nvPicPr>
          <p:cNvPr id="14" name="Picture 13" descr="Icon&#10;&#10;Description automatically generated">
            <a:extLst>
              <a:ext uri="{FF2B5EF4-FFF2-40B4-BE49-F238E27FC236}">
                <a16:creationId xmlns:a16="http://schemas.microsoft.com/office/drawing/2014/main" id="{84E7B99C-2BC2-4A92-99B3-7B69287971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8619" y="1562490"/>
            <a:ext cx="4536059" cy="2553633"/>
          </a:xfrm>
          <a:prstGeom prst="rect">
            <a:avLst/>
          </a:prstGeom>
        </p:spPr>
      </p:pic>
      <p:pic>
        <p:nvPicPr>
          <p:cNvPr id="18" name="Picture 17">
            <a:extLst>
              <a:ext uri="{FF2B5EF4-FFF2-40B4-BE49-F238E27FC236}">
                <a16:creationId xmlns:a16="http://schemas.microsoft.com/office/drawing/2014/main" id="{60C25243-A2AF-448A-9A6A-CDEEE58418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5766" y="4451939"/>
            <a:ext cx="3191581" cy="1089127"/>
          </a:xfrm>
          <a:prstGeom prst="rect">
            <a:avLst/>
          </a:prstGeom>
        </p:spPr>
      </p:pic>
    </p:spTree>
    <p:extLst>
      <p:ext uri="{BB962C8B-B14F-4D97-AF65-F5344CB8AC3E}">
        <p14:creationId xmlns:p14="http://schemas.microsoft.com/office/powerpoint/2010/main" val="255101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C6FB0B-C372-4460-9050-2A58F11BC7FC}"/>
              </a:ext>
            </a:extLst>
          </p:cNvPr>
          <p:cNvSpPr>
            <a:spLocks noGrp="1"/>
          </p:cNvSpPr>
          <p:nvPr>
            <p:ph idx="1"/>
          </p:nvPr>
        </p:nvSpPr>
        <p:spPr/>
        <p:txBody>
          <a:bodyPr/>
          <a:lstStyle/>
          <a:p>
            <a:pPr marL="0" indent="0">
              <a:buNone/>
            </a:pPr>
            <a:r>
              <a:rPr lang="en-US" sz="16600" dirty="0"/>
              <a:t>BACKUP</a:t>
            </a:r>
          </a:p>
        </p:txBody>
      </p:sp>
    </p:spTree>
    <p:extLst>
      <p:ext uri="{BB962C8B-B14F-4D97-AF65-F5344CB8AC3E}">
        <p14:creationId xmlns:p14="http://schemas.microsoft.com/office/powerpoint/2010/main" val="3898432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FC065-CC6E-4DCF-B302-B59DC6866CEF}"/>
              </a:ext>
            </a:extLst>
          </p:cNvPr>
          <p:cNvSpPr>
            <a:spLocks noGrp="1"/>
          </p:cNvSpPr>
          <p:nvPr>
            <p:ph idx="1"/>
          </p:nvPr>
        </p:nvSpPr>
        <p:spPr>
          <a:xfrm>
            <a:off x="589614" y="1228725"/>
            <a:ext cx="10792917" cy="1940101"/>
          </a:xfrm>
        </p:spPr>
        <p:txBody>
          <a:bodyPr/>
          <a:lstStyle/>
          <a:p>
            <a:pPr marL="0" indent="0">
              <a:buNone/>
            </a:pPr>
            <a:r>
              <a:rPr lang="en-US" dirty="0"/>
              <a:t>Data is important for building machine learning systems.  </a:t>
            </a:r>
          </a:p>
          <a:p>
            <a:pPr marL="0" indent="0">
              <a:buNone/>
            </a:pPr>
            <a:r>
              <a:rPr lang="en-US" dirty="0"/>
              <a:t>___________________________</a:t>
            </a:r>
          </a:p>
          <a:p>
            <a:pPr marL="0" indent="0">
              <a:buNone/>
            </a:pPr>
            <a:r>
              <a:rPr lang="en-US" dirty="0"/>
              <a:t>You are trying to build a machine learning model to predict the price of a house given its size and the number of bedrooms it has.</a:t>
            </a:r>
          </a:p>
          <a:p>
            <a:pPr marL="0" indent="0">
              <a:buNone/>
            </a:pPr>
            <a:endParaRPr lang="en-US" dirty="0"/>
          </a:p>
          <a:p>
            <a:pPr marL="0" indent="0">
              <a:buNone/>
            </a:pPr>
            <a:r>
              <a:rPr lang="en-US" dirty="0"/>
              <a:t>To use for machine learning, the data must be in </a:t>
            </a:r>
            <a:r>
              <a:rPr lang="en-US" b="1" dirty="0"/>
              <a:t>tabular form. </a:t>
            </a:r>
            <a:r>
              <a:rPr lang="en-US" dirty="0"/>
              <a:t> </a:t>
            </a:r>
          </a:p>
        </p:txBody>
      </p:sp>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2866093" y="3298450"/>
          <a:ext cx="6459816" cy="2225040"/>
        </p:xfrm>
        <a:graphic>
          <a:graphicData uri="http://schemas.openxmlformats.org/drawingml/2006/table">
            <a:tbl>
              <a:tblPr firstRow="1" bandRow="1">
                <a:tableStyleId>{073A0DAA-6AF3-43AB-8588-CEC1D06C72B9}</a:tableStyleId>
              </a:tblPr>
              <a:tblGrid>
                <a:gridCol w="2502797">
                  <a:extLst>
                    <a:ext uri="{9D8B030D-6E8A-4147-A177-3AD203B41FA5}">
                      <a16:colId xmlns:a16="http://schemas.microsoft.com/office/drawing/2014/main" val="35032674"/>
                    </a:ext>
                  </a:extLst>
                </a:gridCol>
                <a:gridCol w="2081155">
                  <a:extLst>
                    <a:ext uri="{9D8B030D-6E8A-4147-A177-3AD203B41FA5}">
                      <a16:colId xmlns:a16="http://schemas.microsoft.com/office/drawing/2014/main" val="2911028967"/>
                    </a:ext>
                  </a:extLst>
                </a:gridCol>
                <a:gridCol w="1875864">
                  <a:extLst>
                    <a:ext uri="{9D8B030D-6E8A-4147-A177-3AD203B41FA5}">
                      <a16:colId xmlns:a16="http://schemas.microsoft.com/office/drawing/2014/main" val="2307237335"/>
                    </a:ext>
                  </a:extLst>
                </a:gridCol>
              </a:tblGrid>
              <a:tr h="370840">
                <a:tc>
                  <a:txBody>
                    <a:bodyPr/>
                    <a:lstStyle/>
                    <a:p>
                      <a:r>
                        <a:rPr lang="en-US" dirty="0"/>
                        <a:t>Size of house (sq. ft.)</a:t>
                      </a:r>
                    </a:p>
                  </a:txBody>
                  <a:tcPr/>
                </a:tc>
                <a:tc>
                  <a:txBody>
                    <a:bodyPr/>
                    <a:lstStyle/>
                    <a:p>
                      <a:r>
                        <a:rPr lang="en-US" dirty="0"/>
                        <a:t># of bedrooms</a:t>
                      </a:r>
                    </a:p>
                  </a:txBody>
                  <a:tcPr/>
                </a:tc>
                <a:tc>
                  <a:txBody>
                    <a:bodyPr/>
                    <a:lstStyle/>
                    <a:p>
                      <a:r>
                        <a:rPr lang="en-US" dirty="0"/>
                        <a:t>Price ($1000s)</a:t>
                      </a:r>
                    </a:p>
                  </a:txBody>
                  <a:tcPr/>
                </a:tc>
                <a:extLst>
                  <a:ext uri="{0D108BD9-81ED-4DB2-BD59-A6C34878D82A}">
                    <a16:rowId xmlns:a16="http://schemas.microsoft.com/office/drawing/2014/main" val="1583226862"/>
                  </a:ext>
                </a:extLst>
              </a:tr>
              <a:tr h="370840">
                <a:tc>
                  <a:txBody>
                    <a:bodyPr/>
                    <a:lstStyle/>
                    <a:p>
                      <a:r>
                        <a:rPr lang="en-US" dirty="0"/>
                        <a:t>503</a:t>
                      </a:r>
                    </a:p>
                  </a:txBody>
                  <a:tcPr/>
                </a:tc>
                <a:tc>
                  <a:txBody>
                    <a:bodyPr/>
                    <a:lstStyle/>
                    <a:p>
                      <a:r>
                        <a:rPr lang="en-US" dirty="0"/>
                        <a:t>1</a:t>
                      </a:r>
                    </a:p>
                  </a:txBody>
                  <a:tcPr/>
                </a:tc>
                <a:tc>
                  <a:txBody>
                    <a:bodyPr/>
                    <a:lstStyle/>
                    <a:p>
                      <a:r>
                        <a:rPr lang="en-US" dirty="0"/>
                        <a:t>215</a:t>
                      </a:r>
                    </a:p>
                  </a:txBody>
                  <a:tcPr/>
                </a:tc>
                <a:extLst>
                  <a:ext uri="{0D108BD9-81ED-4DB2-BD59-A6C34878D82A}">
                    <a16:rowId xmlns:a16="http://schemas.microsoft.com/office/drawing/2014/main" val="3291254123"/>
                  </a:ext>
                </a:extLst>
              </a:tr>
              <a:tr h="370840">
                <a:tc>
                  <a:txBody>
                    <a:bodyPr/>
                    <a:lstStyle/>
                    <a:p>
                      <a:r>
                        <a:rPr lang="en-US" dirty="0"/>
                        <a:t>645</a:t>
                      </a:r>
                    </a:p>
                  </a:txBody>
                  <a:tcPr/>
                </a:tc>
                <a:tc>
                  <a:txBody>
                    <a:bodyPr/>
                    <a:lstStyle/>
                    <a:p>
                      <a:r>
                        <a:rPr lang="en-US" dirty="0"/>
                        <a:t>2</a:t>
                      </a:r>
                    </a:p>
                  </a:txBody>
                  <a:tcPr/>
                </a:tc>
                <a:tc>
                  <a:txBody>
                    <a:bodyPr/>
                    <a:lstStyle/>
                    <a:p>
                      <a:r>
                        <a:rPr lang="en-US" dirty="0"/>
                        <a:t>392</a:t>
                      </a:r>
                    </a:p>
                  </a:txBody>
                  <a:tcPr/>
                </a:tc>
                <a:extLst>
                  <a:ext uri="{0D108BD9-81ED-4DB2-BD59-A6C34878D82A}">
                    <a16:rowId xmlns:a16="http://schemas.microsoft.com/office/drawing/2014/main" val="2182690364"/>
                  </a:ext>
                </a:extLst>
              </a:tr>
              <a:tr h="370840">
                <a:tc>
                  <a:txBody>
                    <a:bodyPr/>
                    <a:lstStyle/>
                    <a:p>
                      <a:r>
                        <a:rPr lang="en-US" dirty="0"/>
                        <a:t>1039</a:t>
                      </a:r>
                    </a:p>
                  </a:txBody>
                  <a:tcPr/>
                </a:tc>
                <a:tc>
                  <a:txBody>
                    <a:bodyPr/>
                    <a:lstStyle/>
                    <a:p>
                      <a:r>
                        <a:rPr lang="en-US" dirty="0"/>
                        <a:t>2</a:t>
                      </a:r>
                    </a:p>
                  </a:txBody>
                  <a:tcPr/>
                </a:tc>
                <a:tc>
                  <a:txBody>
                    <a:bodyPr/>
                    <a:lstStyle/>
                    <a:p>
                      <a:r>
                        <a:rPr lang="en-US" dirty="0"/>
                        <a:t>405</a:t>
                      </a:r>
                    </a:p>
                  </a:txBody>
                  <a:tcPr/>
                </a:tc>
                <a:extLst>
                  <a:ext uri="{0D108BD9-81ED-4DB2-BD59-A6C34878D82A}">
                    <a16:rowId xmlns:a16="http://schemas.microsoft.com/office/drawing/2014/main" val="1055724469"/>
                  </a:ext>
                </a:extLst>
              </a:tr>
              <a:tr h="370840">
                <a:tc>
                  <a:txBody>
                    <a:bodyPr/>
                    <a:lstStyle/>
                    <a:p>
                      <a:r>
                        <a:rPr lang="en-US" dirty="0"/>
                        <a:t>2490</a:t>
                      </a:r>
                    </a:p>
                  </a:txBody>
                  <a:tcPr/>
                </a:tc>
                <a:tc>
                  <a:txBody>
                    <a:bodyPr/>
                    <a:lstStyle/>
                    <a:p>
                      <a:r>
                        <a:rPr lang="en-US" dirty="0"/>
                        <a:t>4</a:t>
                      </a:r>
                    </a:p>
                  </a:txBody>
                  <a:tcPr/>
                </a:tc>
                <a:tc>
                  <a:txBody>
                    <a:bodyPr/>
                    <a:lstStyle/>
                    <a:p>
                      <a:r>
                        <a:rPr lang="en-US" dirty="0"/>
                        <a:t>503</a:t>
                      </a:r>
                    </a:p>
                  </a:txBody>
                  <a:tcPr/>
                </a:tc>
                <a:extLst>
                  <a:ext uri="{0D108BD9-81ED-4DB2-BD59-A6C34878D82A}">
                    <a16:rowId xmlns:a16="http://schemas.microsoft.com/office/drawing/2014/main" val="31299213"/>
                  </a:ext>
                </a:extLst>
              </a:tr>
              <a:tr h="370840">
                <a:tc>
                  <a:txBody>
                    <a:bodyPr/>
                    <a:lstStyle/>
                    <a:p>
                      <a:r>
                        <a:rPr lang="en-US" dirty="0"/>
                        <a:t>3504</a:t>
                      </a:r>
                    </a:p>
                  </a:txBody>
                  <a:tcPr/>
                </a:tc>
                <a:tc>
                  <a:txBody>
                    <a:bodyPr/>
                    <a:lstStyle/>
                    <a:p>
                      <a:r>
                        <a:rPr lang="en-US" dirty="0"/>
                        <a:t>4</a:t>
                      </a:r>
                    </a:p>
                  </a:txBody>
                  <a:tcPr/>
                </a:tc>
                <a:tc>
                  <a:txBody>
                    <a:bodyPr/>
                    <a:lstStyle/>
                    <a:p>
                      <a:r>
                        <a:rPr lang="en-US" dirty="0"/>
                        <a:t>550</a:t>
                      </a:r>
                    </a:p>
                  </a:txBody>
                  <a:tcPr/>
                </a:tc>
                <a:extLst>
                  <a:ext uri="{0D108BD9-81ED-4DB2-BD59-A6C34878D82A}">
                    <a16:rowId xmlns:a16="http://schemas.microsoft.com/office/drawing/2014/main" val="2046419765"/>
                  </a:ext>
                </a:extLst>
              </a:tr>
            </a:tbl>
          </a:graphicData>
        </a:graphic>
      </p:graphicFrame>
      <p:sp>
        <p:nvSpPr>
          <p:cNvPr id="6" name="Left Brace 5">
            <a:extLst>
              <a:ext uri="{FF2B5EF4-FFF2-40B4-BE49-F238E27FC236}">
                <a16:creationId xmlns:a16="http://schemas.microsoft.com/office/drawing/2014/main" id="{C54A9084-6089-469D-8771-F708B9DA6DDA}"/>
              </a:ext>
            </a:extLst>
          </p:cNvPr>
          <p:cNvSpPr/>
          <p:nvPr/>
        </p:nvSpPr>
        <p:spPr>
          <a:xfrm rot="16200000">
            <a:off x="4929470" y="3593737"/>
            <a:ext cx="484098" cy="4602853"/>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860ED6CA-C62E-4F35-AF3D-74F876F44856}"/>
              </a:ext>
            </a:extLst>
          </p:cNvPr>
          <p:cNvSpPr/>
          <p:nvPr/>
        </p:nvSpPr>
        <p:spPr>
          <a:xfrm rot="16200000">
            <a:off x="8157377" y="4968680"/>
            <a:ext cx="484098" cy="1852966"/>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35F28DE-3E16-41C8-9B84-283FF20E1E02}"/>
              </a:ext>
            </a:extLst>
          </p:cNvPr>
          <p:cNvSpPr txBox="1"/>
          <p:nvPr/>
        </p:nvSpPr>
        <p:spPr>
          <a:xfrm>
            <a:off x="5030383" y="6137213"/>
            <a:ext cx="389850" cy="461665"/>
          </a:xfrm>
          <a:prstGeom prst="rect">
            <a:avLst/>
          </a:prstGeom>
          <a:noFill/>
        </p:spPr>
        <p:txBody>
          <a:bodyPr wrap="none" rtlCol="0">
            <a:spAutoFit/>
          </a:bodyPr>
          <a:lstStyle/>
          <a:p>
            <a:r>
              <a:rPr lang="en-US" dirty="0"/>
              <a:t>A</a:t>
            </a:r>
          </a:p>
        </p:txBody>
      </p:sp>
      <p:sp>
        <p:nvSpPr>
          <p:cNvPr id="9" name="TextBox 8">
            <a:extLst>
              <a:ext uri="{FF2B5EF4-FFF2-40B4-BE49-F238E27FC236}">
                <a16:creationId xmlns:a16="http://schemas.microsoft.com/office/drawing/2014/main" id="{EEF3186F-0565-41E2-840F-B757E71D8593}"/>
              </a:ext>
            </a:extLst>
          </p:cNvPr>
          <p:cNvSpPr txBox="1"/>
          <p:nvPr/>
        </p:nvSpPr>
        <p:spPr>
          <a:xfrm>
            <a:off x="8204502" y="6134050"/>
            <a:ext cx="389850" cy="461665"/>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124964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FC065-CC6E-4DCF-B302-B59DC6866CEF}"/>
              </a:ext>
            </a:extLst>
          </p:cNvPr>
          <p:cNvSpPr>
            <a:spLocks noGrp="1"/>
          </p:cNvSpPr>
          <p:nvPr>
            <p:ph idx="1"/>
          </p:nvPr>
        </p:nvSpPr>
        <p:spPr>
          <a:xfrm>
            <a:off x="609784" y="943144"/>
            <a:ext cx="10792917" cy="484099"/>
          </a:xfrm>
        </p:spPr>
        <p:txBody>
          <a:bodyPr/>
          <a:lstStyle/>
          <a:p>
            <a:pPr marL="0" indent="0">
              <a:buNone/>
            </a:pPr>
            <a:r>
              <a:rPr lang="en-US" dirty="0"/>
              <a:t>Another example for an image recognition problem</a:t>
            </a:r>
          </a:p>
        </p:txBody>
      </p:sp>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4977271" y="1419272"/>
          <a:ext cx="6600638" cy="4466578"/>
        </p:xfrm>
        <a:graphic>
          <a:graphicData uri="http://schemas.openxmlformats.org/drawingml/2006/table">
            <a:tbl>
              <a:tblPr firstRow="1" bandRow="1">
                <a:tableStyleId>{073A0DAA-6AF3-43AB-8588-CEC1D06C72B9}</a:tableStyleId>
              </a:tblPr>
              <a:tblGrid>
                <a:gridCol w="4873790">
                  <a:extLst>
                    <a:ext uri="{9D8B030D-6E8A-4147-A177-3AD203B41FA5}">
                      <a16:colId xmlns:a16="http://schemas.microsoft.com/office/drawing/2014/main" val="35032674"/>
                    </a:ext>
                  </a:extLst>
                </a:gridCol>
                <a:gridCol w="1726848">
                  <a:extLst>
                    <a:ext uri="{9D8B030D-6E8A-4147-A177-3AD203B41FA5}">
                      <a16:colId xmlns:a16="http://schemas.microsoft.com/office/drawing/2014/main" val="2307237335"/>
                    </a:ext>
                  </a:extLst>
                </a:gridCol>
              </a:tblGrid>
              <a:tr h="760546">
                <a:tc>
                  <a:txBody>
                    <a:bodyPr/>
                    <a:lstStyle/>
                    <a:p>
                      <a:pPr algn="ctr"/>
                      <a:r>
                        <a:rPr lang="en-US" dirty="0"/>
                        <a:t>Image matrix </a:t>
                      </a:r>
                    </a:p>
                  </a:txBody>
                  <a:tcPr anchor="ctr"/>
                </a:tc>
                <a:tc>
                  <a:txBody>
                    <a:bodyPr/>
                    <a:lstStyle/>
                    <a:p>
                      <a:pPr algn="ctr"/>
                      <a:r>
                        <a:rPr lang="en-US" dirty="0"/>
                        <a:t>Cat</a:t>
                      </a:r>
                    </a:p>
                  </a:txBody>
                  <a:tcPr anchor="ctr"/>
                </a:tc>
                <a:extLst>
                  <a:ext uri="{0D108BD9-81ED-4DB2-BD59-A6C34878D82A}">
                    <a16:rowId xmlns:a16="http://schemas.microsoft.com/office/drawing/2014/main" val="1583226862"/>
                  </a:ext>
                </a:extLst>
              </a:tr>
              <a:tr h="1096515">
                <a:tc>
                  <a:txBody>
                    <a:bodyPr/>
                    <a:lstStyle/>
                    <a:p>
                      <a:pPr algn="r"/>
                      <a:r>
                        <a:rPr lang="en-US" sz="1400" dirty="0"/>
                        <a:t>     =   [ 251, 144, 123, 54, 123, 213, 19 ... ]</a:t>
                      </a:r>
                    </a:p>
                  </a:txBody>
                  <a:tcPr anchor="ctr"/>
                </a:tc>
                <a:tc>
                  <a:txBody>
                    <a:bodyPr/>
                    <a:lstStyle/>
                    <a:p>
                      <a:pPr algn="ctr"/>
                      <a:r>
                        <a:rPr lang="en-US" dirty="0"/>
                        <a:t>1</a:t>
                      </a:r>
                    </a:p>
                  </a:txBody>
                  <a:tcPr anchor="ctr"/>
                </a:tc>
                <a:extLst>
                  <a:ext uri="{0D108BD9-81ED-4DB2-BD59-A6C34878D82A}">
                    <a16:rowId xmlns:a16="http://schemas.microsoft.com/office/drawing/2014/main" val="3291254123"/>
                  </a:ext>
                </a:extLst>
              </a:tr>
              <a:tr h="954742">
                <a:tc>
                  <a:txBody>
                    <a:bodyPr/>
                    <a:lstStyle/>
                    <a:p>
                      <a:pPr algn="r"/>
                      <a:r>
                        <a:rPr lang="en-US" sz="1400" dirty="0"/>
                        <a:t> =   [ 123, 213, 38, 149, 194, 93, 139, ... ]</a:t>
                      </a:r>
                    </a:p>
                  </a:txBody>
                  <a:tcPr anchor="ctr"/>
                </a:tc>
                <a:tc>
                  <a:txBody>
                    <a:bodyPr/>
                    <a:lstStyle/>
                    <a:p>
                      <a:pPr algn="ctr"/>
                      <a:r>
                        <a:rPr lang="en-US" dirty="0"/>
                        <a:t>0</a:t>
                      </a:r>
                    </a:p>
                  </a:txBody>
                  <a:tcPr anchor="ctr"/>
                </a:tc>
                <a:extLst>
                  <a:ext uri="{0D108BD9-81ED-4DB2-BD59-A6C34878D82A}">
                    <a16:rowId xmlns:a16="http://schemas.microsoft.com/office/drawing/2014/main" val="2182690364"/>
                  </a:ext>
                </a:extLst>
              </a:tr>
              <a:tr h="8942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 =   [ 123, 211, 142, 175, 145, 120, 49, ... ]</a:t>
                      </a:r>
                    </a:p>
                    <a:p>
                      <a:pPr algn="r"/>
                      <a:endParaRPr lang="en-US" sz="1400" dirty="0"/>
                    </a:p>
                  </a:txBody>
                  <a:tcPr anchor="ctr"/>
                </a:tc>
                <a:tc>
                  <a:txBody>
                    <a:bodyPr/>
                    <a:lstStyle/>
                    <a:p>
                      <a:pPr algn="ctr"/>
                      <a:r>
                        <a:rPr lang="en-US" dirty="0"/>
                        <a:t>1</a:t>
                      </a:r>
                    </a:p>
                  </a:txBody>
                  <a:tcPr anchor="ctr"/>
                </a:tc>
                <a:extLst>
                  <a:ext uri="{0D108BD9-81ED-4DB2-BD59-A6C34878D82A}">
                    <a16:rowId xmlns:a16="http://schemas.microsoft.com/office/drawing/2014/main" val="1425748239"/>
                  </a:ext>
                </a:extLst>
              </a:tr>
              <a:tr h="760546">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3373733160"/>
                  </a:ext>
                </a:extLst>
              </a:tr>
            </a:tbl>
          </a:graphicData>
        </a:graphic>
      </p:graphicFrame>
      <p:sp>
        <p:nvSpPr>
          <p:cNvPr id="6" name="Left Brace 5">
            <a:extLst>
              <a:ext uri="{FF2B5EF4-FFF2-40B4-BE49-F238E27FC236}">
                <a16:creationId xmlns:a16="http://schemas.microsoft.com/office/drawing/2014/main" id="{C54A9084-6089-469D-8771-F708B9DA6DDA}"/>
              </a:ext>
            </a:extLst>
          </p:cNvPr>
          <p:cNvSpPr/>
          <p:nvPr/>
        </p:nvSpPr>
        <p:spPr>
          <a:xfrm rot="16200000">
            <a:off x="7164884" y="3723688"/>
            <a:ext cx="484098" cy="4859319"/>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860ED6CA-C62E-4F35-AF3D-74F876F44856}"/>
              </a:ext>
            </a:extLst>
          </p:cNvPr>
          <p:cNvSpPr/>
          <p:nvPr/>
        </p:nvSpPr>
        <p:spPr>
          <a:xfrm rot="16200000">
            <a:off x="10426514" y="5379460"/>
            <a:ext cx="484098" cy="1663941"/>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35F28DE-3E16-41C8-9B84-283FF20E1E02}"/>
              </a:ext>
            </a:extLst>
          </p:cNvPr>
          <p:cNvSpPr txBox="1"/>
          <p:nvPr/>
        </p:nvSpPr>
        <p:spPr>
          <a:xfrm>
            <a:off x="7212008" y="6395395"/>
            <a:ext cx="389850" cy="461665"/>
          </a:xfrm>
          <a:prstGeom prst="rect">
            <a:avLst/>
          </a:prstGeom>
          <a:noFill/>
        </p:spPr>
        <p:txBody>
          <a:bodyPr wrap="none" rtlCol="0">
            <a:spAutoFit/>
          </a:bodyPr>
          <a:lstStyle/>
          <a:p>
            <a:r>
              <a:rPr lang="en-US" dirty="0"/>
              <a:t>A</a:t>
            </a:r>
          </a:p>
        </p:txBody>
      </p:sp>
      <p:sp>
        <p:nvSpPr>
          <p:cNvPr id="9" name="TextBox 8">
            <a:extLst>
              <a:ext uri="{FF2B5EF4-FFF2-40B4-BE49-F238E27FC236}">
                <a16:creationId xmlns:a16="http://schemas.microsoft.com/office/drawing/2014/main" id="{EEF3186F-0565-41E2-840F-B757E71D8593}"/>
              </a:ext>
            </a:extLst>
          </p:cNvPr>
          <p:cNvSpPr txBox="1"/>
          <p:nvPr/>
        </p:nvSpPr>
        <p:spPr>
          <a:xfrm>
            <a:off x="10534533" y="6395396"/>
            <a:ext cx="389850" cy="461665"/>
          </a:xfrm>
          <a:prstGeom prst="rect">
            <a:avLst/>
          </a:prstGeom>
          <a:noFill/>
        </p:spPr>
        <p:txBody>
          <a:bodyPr wrap="none" rtlCol="0">
            <a:spAutoFit/>
          </a:bodyPr>
          <a:lstStyle/>
          <a:p>
            <a:r>
              <a:rPr lang="en-US" dirty="0"/>
              <a:t>B</a:t>
            </a:r>
          </a:p>
        </p:txBody>
      </p:sp>
      <p:pic>
        <p:nvPicPr>
          <p:cNvPr id="11266" name="Picture 2">
            <a:extLst>
              <a:ext uri="{FF2B5EF4-FFF2-40B4-BE49-F238E27FC236}">
                <a16:creationId xmlns:a16="http://schemas.microsoft.com/office/drawing/2014/main" id="{366C4117-20E9-4CF2-897B-2A0EC324C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709" y="2307810"/>
            <a:ext cx="1230723" cy="83400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F628472-14C7-4298-AE8B-18D4BE471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742" y="4303649"/>
            <a:ext cx="1095719" cy="73047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boat">
            <a:extLst>
              <a:ext uri="{FF2B5EF4-FFF2-40B4-BE49-F238E27FC236}">
                <a16:creationId xmlns:a16="http://schemas.microsoft.com/office/drawing/2014/main" id="{B68718E6-7156-45DB-B402-8895C0ACF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709" y="3384654"/>
            <a:ext cx="1299672" cy="780888"/>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AE041FBF-4500-4B2C-9F16-440049258F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013" y="2504706"/>
            <a:ext cx="1878429" cy="15183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81E75ECF-658C-44E5-B052-89AF014D4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84" y="2868859"/>
            <a:ext cx="1367558" cy="9267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E82478-DCC9-4748-951E-5F3EFE244602}"/>
              </a:ext>
            </a:extLst>
          </p:cNvPr>
          <p:cNvSpPr txBox="1"/>
          <p:nvPr/>
        </p:nvSpPr>
        <p:spPr>
          <a:xfrm>
            <a:off x="2071684" y="3148167"/>
            <a:ext cx="364202" cy="461665"/>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2CFB7590-C468-4451-9142-BA2395FF1EB5}"/>
              </a:ext>
            </a:extLst>
          </p:cNvPr>
          <p:cNvSpPr txBox="1"/>
          <p:nvPr/>
        </p:nvSpPr>
        <p:spPr>
          <a:xfrm>
            <a:off x="1097042" y="4325086"/>
            <a:ext cx="2397892" cy="1323439"/>
          </a:xfrm>
          <a:prstGeom prst="rect">
            <a:avLst/>
          </a:prstGeom>
          <a:noFill/>
        </p:spPr>
        <p:txBody>
          <a:bodyPr wrap="square" rtlCol="0">
            <a:spAutoFit/>
          </a:bodyPr>
          <a:lstStyle/>
          <a:p>
            <a:r>
              <a:rPr lang="en-US" sz="1600" dirty="0"/>
              <a:t>A color image is just a matrix of numbers.  This is the data in the first column stacked into one array.</a:t>
            </a:r>
          </a:p>
        </p:txBody>
      </p:sp>
    </p:spTree>
    <p:extLst>
      <p:ext uri="{BB962C8B-B14F-4D97-AF65-F5344CB8AC3E}">
        <p14:creationId xmlns:p14="http://schemas.microsoft.com/office/powerpoint/2010/main" val="3230950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572568" y="1419272"/>
          <a:ext cx="11005341" cy="4466578"/>
        </p:xfrm>
        <a:graphic>
          <a:graphicData uri="http://schemas.openxmlformats.org/drawingml/2006/table">
            <a:tbl>
              <a:tblPr firstRow="1" bandRow="1">
                <a:tableStyleId>{073A0DAA-6AF3-43AB-8588-CEC1D06C72B9}</a:tableStyleId>
              </a:tblPr>
              <a:tblGrid>
                <a:gridCol w="3703868">
                  <a:extLst>
                    <a:ext uri="{9D8B030D-6E8A-4147-A177-3AD203B41FA5}">
                      <a16:colId xmlns:a16="http://schemas.microsoft.com/office/drawing/2014/main" val="35032674"/>
                    </a:ext>
                  </a:extLst>
                </a:gridCol>
                <a:gridCol w="2090181">
                  <a:extLst>
                    <a:ext uri="{9D8B030D-6E8A-4147-A177-3AD203B41FA5}">
                      <a16:colId xmlns:a16="http://schemas.microsoft.com/office/drawing/2014/main" val="94320498"/>
                    </a:ext>
                  </a:extLst>
                </a:gridCol>
                <a:gridCol w="1666430">
                  <a:extLst>
                    <a:ext uri="{9D8B030D-6E8A-4147-A177-3AD203B41FA5}">
                      <a16:colId xmlns:a16="http://schemas.microsoft.com/office/drawing/2014/main" val="2689376312"/>
                    </a:ext>
                  </a:extLst>
                </a:gridCol>
                <a:gridCol w="581114">
                  <a:extLst>
                    <a:ext uri="{9D8B030D-6E8A-4147-A177-3AD203B41FA5}">
                      <a16:colId xmlns:a16="http://schemas.microsoft.com/office/drawing/2014/main" val="2121934273"/>
                    </a:ext>
                  </a:extLst>
                </a:gridCol>
                <a:gridCol w="2235487">
                  <a:extLst>
                    <a:ext uri="{9D8B030D-6E8A-4147-A177-3AD203B41FA5}">
                      <a16:colId xmlns:a16="http://schemas.microsoft.com/office/drawing/2014/main" val="2803199832"/>
                    </a:ext>
                  </a:extLst>
                </a:gridCol>
                <a:gridCol w="728261">
                  <a:extLst>
                    <a:ext uri="{9D8B030D-6E8A-4147-A177-3AD203B41FA5}">
                      <a16:colId xmlns:a16="http://schemas.microsoft.com/office/drawing/2014/main" val="2307237335"/>
                    </a:ext>
                  </a:extLst>
                </a:gridCol>
              </a:tblGrid>
              <a:tr h="760546">
                <a:tc>
                  <a:txBody>
                    <a:bodyPr/>
                    <a:lstStyle/>
                    <a:p>
                      <a:pPr algn="ctr"/>
                      <a:r>
                        <a:rPr lang="en-US" dirty="0"/>
                        <a:t>red_pixel_1,1</a:t>
                      </a:r>
                    </a:p>
                  </a:txBody>
                  <a:tcPr anchor="ctr"/>
                </a:tc>
                <a:tc>
                  <a:txBody>
                    <a:bodyPr/>
                    <a:lstStyle/>
                    <a:p>
                      <a:pPr algn="ctr"/>
                      <a:r>
                        <a:rPr lang="en-US" dirty="0"/>
                        <a:t>red_pixel_1,2</a:t>
                      </a:r>
                    </a:p>
                  </a:txBody>
                  <a:tcPr anchor="ctr"/>
                </a:tc>
                <a:tc>
                  <a:txBody>
                    <a:bodyPr/>
                    <a:lstStyle/>
                    <a:p>
                      <a:pPr algn="ctr"/>
                      <a:r>
                        <a:rPr lang="en-US" dirty="0"/>
                        <a:t>red_pixel_1,3</a:t>
                      </a:r>
                    </a:p>
                  </a:txBody>
                  <a:tcPr anchor="ctr"/>
                </a:tc>
                <a:tc>
                  <a:txBody>
                    <a:bodyPr/>
                    <a:lstStyle/>
                    <a:p>
                      <a:pPr algn="ctr"/>
                      <a:r>
                        <a:rPr lang="en-US" dirty="0"/>
                        <a:t>…</a:t>
                      </a:r>
                    </a:p>
                  </a:txBody>
                  <a:tcPr anchor="ctr"/>
                </a:tc>
                <a:tc>
                  <a:txBody>
                    <a:bodyPr/>
                    <a:lstStyle/>
                    <a:p>
                      <a:pPr algn="ctr"/>
                      <a:r>
                        <a:rPr lang="en-US" dirty="0" err="1"/>
                        <a:t>green_pixel_n,n</a:t>
                      </a:r>
                      <a:endParaRPr lang="en-US" dirty="0"/>
                    </a:p>
                  </a:txBody>
                  <a:tcPr anchor="ctr"/>
                </a:tc>
                <a:tc>
                  <a:txBody>
                    <a:bodyPr/>
                    <a:lstStyle/>
                    <a:p>
                      <a:pPr algn="ctr"/>
                      <a:r>
                        <a:rPr lang="en-US" dirty="0"/>
                        <a:t>Cat</a:t>
                      </a:r>
                    </a:p>
                  </a:txBody>
                  <a:tcPr anchor="ctr"/>
                </a:tc>
                <a:extLst>
                  <a:ext uri="{0D108BD9-81ED-4DB2-BD59-A6C34878D82A}">
                    <a16:rowId xmlns:a16="http://schemas.microsoft.com/office/drawing/2014/main" val="1583226862"/>
                  </a:ext>
                </a:extLst>
              </a:tr>
              <a:tr h="1096515">
                <a:tc>
                  <a:txBody>
                    <a:bodyPr/>
                    <a:lstStyle/>
                    <a:p>
                      <a:pPr algn="r"/>
                      <a:r>
                        <a:rPr lang="en-US" sz="1800" dirty="0"/>
                        <a:t>251</a:t>
                      </a:r>
                    </a:p>
                  </a:txBody>
                  <a:tcPr anchor="ctr"/>
                </a:tc>
                <a:tc>
                  <a:txBody>
                    <a:bodyPr/>
                    <a:lstStyle/>
                    <a:p>
                      <a:pPr algn="r"/>
                      <a:r>
                        <a:rPr lang="en-US" sz="1800" dirty="0"/>
                        <a:t>144</a:t>
                      </a:r>
                    </a:p>
                  </a:txBody>
                  <a:tcPr anchor="ctr"/>
                </a:tc>
                <a:tc>
                  <a:txBody>
                    <a:bodyPr/>
                    <a:lstStyle/>
                    <a:p>
                      <a:pPr algn="r"/>
                      <a:r>
                        <a:rPr lang="en-US" sz="1800" dirty="0"/>
                        <a:t>54</a:t>
                      </a:r>
                    </a:p>
                  </a:txBody>
                  <a:tcPr anchor="ctr"/>
                </a:tc>
                <a:tc>
                  <a:txBody>
                    <a:bodyPr/>
                    <a:lstStyle/>
                    <a:p>
                      <a:pPr algn="r"/>
                      <a:endParaRPr lang="en-US" sz="1800" dirty="0"/>
                    </a:p>
                  </a:txBody>
                  <a:tcPr anchor="ctr"/>
                </a:tc>
                <a:tc>
                  <a:txBody>
                    <a:bodyPr/>
                    <a:lstStyle/>
                    <a:p>
                      <a:pPr algn="r"/>
                      <a:r>
                        <a:rPr lang="en-US" sz="1800" dirty="0"/>
                        <a:t>124</a:t>
                      </a:r>
                    </a:p>
                  </a:txBody>
                  <a:tcPr anchor="ctr"/>
                </a:tc>
                <a:tc>
                  <a:txBody>
                    <a:bodyPr/>
                    <a:lstStyle/>
                    <a:p>
                      <a:pPr algn="ctr"/>
                      <a:r>
                        <a:rPr lang="en-US" dirty="0"/>
                        <a:t>1</a:t>
                      </a:r>
                    </a:p>
                  </a:txBody>
                  <a:tcPr anchor="ctr"/>
                </a:tc>
                <a:extLst>
                  <a:ext uri="{0D108BD9-81ED-4DB2-BD59-A6C34878D82A}">
                    <a16:rowId xmlns:a16="http://schemas.microsoft.com/office/drawing/2014/main" val="3291254123"/>
                  </a:ext>
                </a:extLst>
              </a:tr>
              <a:tr h="954742">
                <a:tc>
                  <a:txBody>
                    <a:bodyPr/>
                    <a:lstStyle/>
                    <a:p>
                      <a:pPr algn="r"/>
                      <a:r>
                        <a:rPr lang="en-US" sz="1800" dirty="0"/>
                        <a:t>123</a:t>
                      </a:r>
                    </a:p>
                  </a:txBody>
                  <a:tcPr anchor="ctr"/>
                </a:tc>
                <a:tc>
                  <a:txBody>
                    <a:bodyPr/>
                    <a:lstStyle/>
                    <a:p>
                      <a:pPr algn="r"/>
                      <a:r>
                        <a:rPr lang="en-US" sz="1800" dirty="0"/>
                        <a:t>213</a:t>
                      </a:r>
                    </a:p>
                  </a:txBody>
                  <a:tcPr anchor="ctr"/>
                </a:tc>
                <a:tc>
                  <a:txBody>
                    <a:bodyPr/>
                    <a:lstStyle/>
                    <a:p>
                      <a:pPr algn="r"/>
                      <a:r>
                        <a:rPr lang="en-US" sz="1800" dirty="0"/>
                        <a:t>134</a:t>
                      </a:r>
                    </a:p>
                  </a:txBody>
                  <a:tcPr anchor="ctr"/>
                </a:tc>
                <a:tc>
                  <a:txBody>
                    <a:bodyPr/>
                    <a:lstStyle/>
                    <a:p>
                      <a:pPr algn="r"/>
                      <a:endParaRPr lang="en-US" sz="1800" dirty="0"/>
                    </a:p>
                  </a:txBody>
                  <a:tcPr anchor="ctr"/>
                </a:tc>
                <a:tc>
                  <a:txBody>
                    <a:bodyPr/>
                    <a:lstStyle/>
                    <a:p>
                      <a:pPr algn="r"/>
                      <a:r>
                        <a:rPr lang="en-US" sz="1800" dirty="0"/>
                        <a:t>43</a:t>
                      </a:r>
                    </a:p>
                  </a:txBody>
                  <a:tcPr anchor="ctr"/>
                </a:tc>
                <a:tc>
                  <a:txBody>
                    <a:bodyPr/>
                    <a:lstStyle/>
                    <a:p>
                      <a:pPr algn="ctr"/>
                      <a:r>
                        <a:rPr lang="en-US" dirty="0"/>
                        <a:t>0</a:t>
                      </a:r>
                    </a:p>
                  </a:txBody>
                  <a:tcPr anchor="ctr"/>
                </a:tc>
                <a:extLst>
                  <a:ext uri="{0D108BD9-81ED-4DB2-BD59-A6C34878D82A}">
                    <a16:rowId xmlns:a16="http://schemas.microsoft.com/office/drawing/2014/main" val="2182690364"/>
                  </a:ext>
                </a:extLst>
              </a:tr>
              <a:tr h="894229">
                <a:tc>
                  <a:txBody>
                    <a:bodyPr/>
                    <a:lstStyle/>
                    <a:p>
                      <a:pPr algn="r"/>
                      <a:r>
                        <a:rPr lang="en-US" sz="1800" dirty="0"/>
                        <a:t>123</a:t>
                      </a:r>
                    </a:p>
                  </a:txBody>
                  <a:tcPr anchor="ctr"/>
                </a:tc>
                <a:tc>
                  <a:txBody>
                    <a:bodyPr/>
                    <a:lstStyle/>
                    <a:p>
                      <a:pPr algn="r"/>
                      <a:r>
                        <a:rPr lang="en-US" sz="1800" dirty="0"/>
                        <a:t>211</a:t>
                      </a:r>
                    </a:p>
                  </a:txBody>
                  <a:tcPr anchor="ctr"/>
                </a:tc>
                <a:tc>
                  <a:txBody>
                    <a:bodyPr/>
                    <a:lstStyle/>
                    <a:p>
                      <a:pPr algn="r"/>
                      <a:r>
                        <a:rPr lang="en-US" sz="1800" dirty="0"/>
                        <a:t>143</a:t>
                      </a:r>
                    </a:p>
                  </a:txBody>
                  <a:tcPr anchor="ctr"/>
                </a:tc>
                <a:tc>
                  <a:txBody>
                    <a:bodyPr/>
                    <a:lstStyle/>
                    <a:p>
                      <a:pPr algn="r"/>
                      <a:endParaRPr lang="en-US" sz="1800" dirty="0"/>
                    </a:p>
                  </a:txBody>
                  <a:tcPr anchor="ctr"/>
                </a:tc>
                <a:tc>
                  <a:txBody>
                    <a:bodyPr/>
                    <a:lstStyle/>
                    <a:p>
                      <a:pPr algn="r"/>
                      <a:r>
                        <a:rPr lang="en-US" sz="1800" dirty="0"/>
                        <a:t>241</a:t>
                      </a:r>
                    </a:p>
                  </a:txBody>
                  <a:tcPr anchor="ctr"/>
                </a:tc>
                <a:tc>
                  <a:txBody>
                    <a:bodyPr/>
                    <a:lstStyle/>
                    <a:p>
                      <a:pPr algn="ctr"/>
                      <a:r>
                        <a:rPr lang="en-US" dirty="0"/>
                        <a:t>1</a:t>
                      </a:r>
                    </a:p>
                  </a:txBody>
                  <a:tcPr anchor="ctr"/>
                </a:tc>
                <a:extLst>
                  <a:ext uri="{0D108BD9-81ED-4DB2-BD59-A6C34878D82A}">
                    <a16:rowId xmlns:a16="http://schemas.microsoft.com/office/drawing/2014/main" val="1425748239"/>
                  </a:ext>
                </a:extLst>
              </a:tr>
              <a:tr h="760546">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a:t>
                      </a:r>
                    </a:p>
                  </a:txBody>
                  <a:tcPr anchor="ctr"/>
                </a:tc>
                <a:extLst>
                  <a:ext uri="{0D108BD9-81ED-4DB2-BD59-A6C34878D82A}">
                    <a16:rowId xmlns:a16="http://schemas.microsoft.com/office/drawing/2014/main" val="3373733160"/>
                  </a:ext>
                </a:extLst>
              </a:tr>
            </a:tbl>
          </a:graphicData>
        </a:graphic>
      </p:graphicFrame>
      <p:pic>
        <p:nvPicPr>
          <p:cNvPr id="11266" name="Picture 2">
            <a:extLst>
              <a:ext uri="{FF2B5EF4-FFF2-40B4-BE49-F238E27FC236}">
                <a16:creationId xmlns:a16="http://schemas.microsoft.com/office/drawing/2014/main" id="{366C4117-20E9-4CF2-897B-2A0EC324C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58" y="2329429"/>
            <a:ext cx="1230723" cy="83400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F628472-14C7-4298-AE8B-18D4BE471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61" y="4324897"/>
            <a:ext cx="1095719" cy="73047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boat">
            <a:extLst>
              <a:ext uri="{FF2B5EF4-FFF2-40B4-BE49-F238E27FC236}">
                <a16:creationId xmlns:a16="http://schemas.microsoft.com/office/drawing/2014/main" id="{B68718E6-7156-45DB-B402-8895C0ACF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85" y="3365364"/>
            <a:ext cx="1299672" cy="78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770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28725"/>
            <a:ext cx="10792917" cy="733890"/>
          </a:xfrm>
        </p:spPr>
        <p:txBody>
          <a:bodyPr/>
          <a:lstStyle/>
          <a:p>
            <a:pPr marL="0" indent="0">
              <a:buNone/>
            </a:pPr>
            <a:r>
              <a:rPr lang="en-US" dirty="0"/>
              <a:t>Machine learning models are sensitive to perturbations and imbalances in the dataset.  Biases in data </a:t>
            </a:r>
            <a:r>
              <a:rPr lang="en-US" u="sng" dirty="0"/>
              <a:t>will</a:t>
            </a:r>
            <a:r>
              <a:rPr lang="en-US" dirty="0"/>
              <a:t> manifest as meaningful attributes in the model—that’s the point.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4" name="TextBox 3">
            <a:extLst>
              <a:ext uri="{FF2B5EF4-FFF2-40B4-BE49-F238E27FC236}">
                <a16:creationId xmlns:a16="http://schemas.microsoft.com/office/drawing/2014/main" id="{A5D253F7-65FC-42D5-A46D-072A5485E354}"/>
              </a:ext>
            </a:extLst>
          </p:cNvPr>
          <p:cNvSpPr txBox="1"/>
          <p:nvPr/>
        </p:nvSpPr>
        <p:spPr>
          <a:xfrm>
            <a:off x="6282707" y="2158246"/>
            <a:ext cx="5099824" cy="1692771"/>
          </a:xfrm>
          <a:prstGeom prst="rect">
            <a:avLst/>
          </a:prstGeom>
          <a:noFill/>
        </p:spPr>
        <p:txBody>
          <a:bodyPr wrap="square" rtlCol="0">
            <a:spAutoFit/>
          </a:bodyPr>
          <a:lstStyle/>
          <a:p>
            <a:r>
              <a:rPr lang="en-US" sz="1800" dirty="0"/>
              <a:t>We want to build a program that can detect red and green stoplights.  Consider this dataset of stoplight images on this slide.</a:t>
            </a:r>
          </a:p>
          <a:p>
            <a:endParaRPr lang="en-US" sz="1800" dirty="0"/>
          </a:p>
          <a:p>
            <a:r>
              <a:rPr lang="en-US" sz="1800" dirty="0">
                <a:solidFill>
                  <a:srgbClr val="FF0000"/>
                </a:solidFill>
              </a:rPr>
              <a:t>Do you have any data integrity concerns?  </a:t>
            </a:r>
          </a:p>
          <a:p>
            <a:endParaRPr lang="en-US" sz="1400" dirty="0"/>
          </a:p>
        </p:txBody>
      </p:sp>
      <p:pic>
        <p:nvPicPr>
          <p:cNvPr id="17410" name="Picture 2">
            <a:extLst>
              <a:ext uri="{FF2B5EF4-FFF2-40B4-BE49-F238E27FC236}">
                <a16:creationId xmlns:a16="http://schemas.microsoft.com/office/drawing/2014/main" id="{0719882B-0109-4E86-BCA0-A77115DC0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73" y="2281296"/>
            <a:ext cx="2576327" cy="151238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BB2DD2F3-D077-4123-BCCB-C1FE12FF0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254" y="4412106"/>
            <a:ext cx="2371494" cy="177862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4B0BC3D4-894A-413C-927B-49CDBB89BF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073" y="3917950"/>
            <a:ext cx="1733318" cy="1308063"/>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F0F4CFEB-4D49-4902-B3ED-CC72E0EA57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949" y="4149354"/>
            <a:ext cx="2101745" cy="1181797"/>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3EB5BE47-8073-4AE2-8DCE-CDAC5D3AE7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73" y="5300369"/>
            <a:ext cx="2050038" cy="1364166"/>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9CDBC07B-4629-4D34-96C2-723BFDA43E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6394" y="4348217"/>
            <a:ext cx="2938347" cy="1652820"/>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a:extLst>
              <a:ext uri="{FF2B5EF4-FFF2-40B4-BE49-F238E27FC236}">
                <a16:creationId xmlns:a16="http://schemas.microsoft.com/office/drawing/2014/main" id="{90EA7CA3-731E-42F3-A9F4-93C09DCFBA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3962" y="5396023"/>
            <a:ext cx="1759286" cy="1172857"/>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4BFA47A6-4CF5-4B7C-A2BE-1DBADCD83C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2388" y="4197432"/>
            <a:ext cx="1593035" cy="2392044"/>
          </a:xfrm>
          <a:prstGeom prst="rect">
            <a:avLst/>
          </a:prstGeom>
          <a:noFill/>
          <a:extLst>
            <a:ext uri="{909E8E84-426E-40DD-AFC4-6F175D3DCCD1}">
              <a14:hiddenFill xmlns:a14="http://schemas.microsoft.com/office/drawing/2010/main">
                <a:solidFill>
                  <a:srgbClr val="FFFFFF"/>
                </a:solidFill>
              </a14:hiddenFill>
            </a:ext>
          </a:extLst>
        </p:spPr>
      </p:pic>
      <p:pic>
        <p:nvPicPr>
          <p:cNvPr id="17426" name="Picture 18">
            <a:extLst>
              <a:ext uri="{FF2B5EF4-FFF2-40B4-BE49-F238E27FC236}">
                <a16:creationId xmlns:a16="http://schemas.microsoft.com/office/drawing/2014/main" id="{C6CCBAAA-F52E-407F-AF2F-97832FE638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2499" y="2318290"/>
            <a:ext cx="2368389" cy="1570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06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t>
            </a:r>
          </a:p>
          <a:p>
            <a:pPr marL="0" indent="0">
              <a:buNone/>
            </a:pPr>
            <a:r>
              <a:rPr lang="en-US" dirty="0"/>
              <a:t>Consider a program that takes a photo of a skin abnormality and predicts if it is cancerous or benign.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pic>
        <p:nvPicPr>
          <p:cNvPr id="16386" name="Picture 2">
            <a:extLst>
              <a:ext uri="{FF2B5EF4-FFF2-40B4-BE49-F238E27FC236}">
                <a16:creationId xmlns:a16="http://schemas.microsoft.com/office/drawing/2014/main" id="{52A771C8-43DE-4E13-915A-704492D67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566" y="2393749"/>
            <a:ext cx="6867525" cy="3514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D253F7-65FC-42D5-A46D-072A5485E354}"/>
              </a:ext>
            </a:extLst>
          </p:cNvPr>
          <p:cNvSpPr txBox="1"/>
          <p:nvPr/>
        </p:nvSpPr>
        <p:spPr>
          <a:xfrm>
            <a:off x="589614" y="2697198"/>
            <a:ext cx="3974952" cy="3016210"/>
          </a:xfrm>
          <a:prstGeom prst="rect">
            <a:avLst/>
          </a:prstGeom>
          <a:noFill/>
        </p:spPr>
        <p:txBody>
          <a:bodyPr wrap="square" rtlCol="0">
            <a:spAutoFit/>
          </a:bodyPr>
          <a:lstStyle/>
          <a:p>
            <a:r>
              <a:rPr lang="en-US" sz="1800" dirty="0"/>
              <a:t>Dermatologists often use a ruler to measure the size of a skin lesion in the photo if they’re particularly concerned about it, so a photo with a ruler in it is more likely to be cancerous</a:t>
            </a:r>
          </a:p>
          <a:p>
            <a:endParaRPr lang="en-US" sz="1800" dirty="0"/>
          </a:p>
          <a:p>
            <a:r>
              <a:rPr lang="en-US" sz="1800" dirty="0">
                <a:solidFill>
                  <a:srgbClr val="FF0000"/>
                </a:solidFill>
              </a:rPr>
              <a:t>Do you have any data integrity concerns?  </a:t>
            </a:r>
          </a:p>
          <a:p>
            <a:br>
              <a:rPr lang="en-US" sz="1400" dirty="0"/>
            </a:br>
            <a:endParaRPr lang="en-US" sz="1400" dirty="0"/>
          </a:p>
        </p:txBody>
      </p:sp>
      <p:sp>
        <p:nvSpPr>
          <p:cNvPr id="6" name="Rectangle 5"/>
          <p:cNvSpPr/>
          <p:nvPr/>
        </p:nvSpPr>
        <p:spPr>
          <a:xfrm>
            <a:off x="4722125" y="2447940"/>
            <a:ext cx="6660406" cy="351472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Warning:  Images of skin abnormalities </a:t>
            </a:r>
          </a:p>
        </p:txBody>
      </p:sp>
    </p:spTree>
    <p:extLst>
      <p:ext uri="{BB962C8B-B14F-4D97-AF65-F5344CB8AC3E}">
        <p14:creationId xmlns:p14="http://schemas.microsoft.com/office/powerpoint/2010/main" val="1787910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t>
            </a:r>
          </a:p>
          <a:p>
            <a:pPr marL="0" indent="0">
              <a:buNone/>
            </a:pPr>
            <a:r>
              <a:rPr lang="en-US" dirty="0"/>
              <a:t>Consider a program that takes a photo of a skin abnormality and predicts if it is cancerous or benign.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pic>
        <p:nvPicPr>
          <p:cNvPr id="16386" name="Picture 2">
            <a:extLst>
              <a:ext uri="{FF2B5EF4-FFF2-40B4-BE49-F238E27FC236}">
                <a16:creationId xmlns:a16="http://schemas.microsoft.com/office/drawing/2014/main" id="{52A771C8-43DE-4E13-915A-704492D67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566" y="2393749"/>
            <a:ext cx="6867525" cy="3514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D253F7-65FC-42D5-A46D-072A5485E354}"/>
              </a:ext>
            </a:extLst>
          </p:cNvPr>
          <p:cNvSpPr txBox="1"/>
          <p:nvPr/>
        </p:nvSpPr>
        <p:spPr>
          <a:xfrm>
            <a:off x="589614" y="2697198"/>
            <a:ext cx="3974952" cy="3016210"/>
          </a:xfrm>
          <a:prstGeom prst="rect">
            <a:avLst/>
          </a:prstGeom>
          <a:noFill/>
        </p:spPr>
        <p:txBody>
          <a:bodyPr wrap="square" rtlCol="0">
            <a:spAutoFit/>
          </a:bodyPr>
          <a:lstStyle/>
          <a:p>
            <a:r>
              <a:rPr lang="en-US" sz="1800" dirty="0"/>
              <a:t>Dermatologists often use a ruler to measure the size of a skin lesion in the photo if they’re particularly concerned about it, so a photo with a ruler in it is more likely to be cancerous</a:t>
            </a:r>
          </a:p>
          <a:p>
            <a:endParaRPr lang="en-US" sz="1800" dirty="0"/>
          </a:p>
          <a:p>
            <a:r>
              <a:rPr lang="en-US" sz="1800" dirty="0">
                <a:solidFill>
                  <a:srgbClr val="FF0000"/>
                </a:solidFill>
              </a:rPr>
              <a:t>Do you have any data integrity concerns?  </a:t>
            </a:r>
          </a:p>
          <a:p>
            <a:br>
              <a:rPr lang="en-US" sz="1400" dirty="0"/>
            </a:br>
            <a:endParaRPr lang="en-US" sz="1400" dirty="0"/>
          </a:p>
        </p:txBody>
      </p:sp>
    </p:spTree>
    <p:extLst>
      <p:ext uri="{BB962C8B-B14F-4D97-AF65-F5344CB8AC3E}">
        <p14:creationId xmlns:p14="http://schemas.microsoft.com/office/powerpoint/2010/main" val="3997818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again: </a:t>
            </a:r>
          </a:p>
          <a:p>
            <a:pPr marL="0" indent="0">
              <a:buNone/>
            </a:pPr>
            <a:r>
              <a:rPr lang="en-US" dirty="0"/>
              <a:t>Consider a program that takes a pixelated photo of a person and </a:t>
            </a:r>
            <a:r>
              <a:rPr lang="en-US" dirty="0" err="1"/>
              <a:t>upscales</a:t>
            </a:r>
            <a:r>
              <a:rPr lang="en-US" dirty="0"/>
              <a:t> it to a high-res portrait.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4" name="TextBox 3">
            <a:extLst>
              <a:ext uri="{FF2B5EF4-FFF2-40B4-BE49-F238E27FC236}">
                <a16:creationId xmlns:a16="http://schemas.microsoft.com/office/drawing/2014/main" id="{A5D253F7-65FC-42D5-A46D-072A5485E354}"/>
              </a:ext>
            </a:extLst>
          </p:cNvPr>
          <p:cNvSpPr txBox="1"/>
          <p:nvPr/>
        </p:nvSpPr>
        <p:spPr>
          <a:xfrm>
            <a:off x="7200154" y="2920222"/>
            <a:ext cx="3974952" cy="2185214"/>
          </a:xfrm>
          <a:prstGeom prst="rect">
            <a:avLst/>
          </a:prstGeom>
          <a:noFill/>
        </p:spPr>
        <p:txBody>
          <a:bodyPr wrap="square" rtlCol="0">
            <a:spAutoFit/>
          </a:bodyPr>
          <a:lstStyle/>
          <a:p>
            <a:r>
              <a:rPr lang="en-US" sz="1800" dirty="0"/>
              <a:t>The program will be trained on a dataset of LinkedIn profile pictures from users from the United States.  </a:t>
            </a:r>
          </a:p>
          <a:p>
            <a:endParaRPr lang="en-US" sz="1800" dirty="0"/>
          </a:p>
          <a:p>
            <a:r>
              <a:rPr lang="en-US" sz="1800" dirty="0">
                <a:solidFill>
                  <a:srgbClr val="FF0000"/>
                </a:solidFill>
              </a:rPr>
              <a:t>Do you have any data integrity concerns?  </a:t>
            </a:r>
          </a:p>
          <a:p>
            <a:br>
              <a:rPr lang="en-US" sz="1400" dirty="0"/>
            </a:br>
            <a:endParaRPr lang="en-US" sz="1400" dirty="0"/>
          </a:p>
        </p:txBody>
      </p:sp>
      <p:pic>
        <p:nvPicPr>
          <p:cNvPr id="1026" name="Picture 2" descr="https://pbs.twimg.com/media/Ea8HeO0XQAEEE0f?format=png&amp;name=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14" y="2327208"/>
            <a:ext cx="5863915" cy="29921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2931" y="6304442"/>
            <a:ext cx="11426282" cy="261610"/>
          </a:xfrm>
          <a:prstGeom prst="rect">
            <a:avLst/>
          </a:prstGeom>
        </p:spPr>
        <p:txBody>
          <a:bodyPr wrap="square">
            <a:spAutoFit/>
          </a:bodyPr>
          <a:lstStyle/>
          <a:p>
            <a:r>
              <a:rPr lang="en-US" sz="1100" dirty="0">
                <a:hlinkClick r:id="rId4"/>
              </a:rPr>
              <a:t>https://www.theverge.com/21298762/face-depixelizer-ai-machine-learning-tool-pulse-stylegan-obama-bias</a:t>
            </a:r>
            <a:r>
              <a:rPr lang="en-US" sz="1100" dirty="0"/>
              <a:t>    Note…This article is kind of click bait.</a:t>
            </a:r>
          </a:p>
        </p:txBody>
      </p:sp>
    </p:spTree>
    <p:extLst>
      <p:ext uri="{BB962C8B-B14F-4D97-AF65-F5344CB8AC3E}">
        <p14:creationId xmlns:p14="http://schemas.microsoft.com/office/powerpoint/2010/main" val="3985068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again: </a:t>
            </a:r>
          </a:p>
          <a:p>
            <a:pPr marL="0" indent="0">
              <a:buNone/>
            </a:pPr>
            <a:r>
              <a:rPr lang="en-US" dirty="0"/>
              <a:t>Consider a program that takes a pixelated photo of a person and </a:t>
            </a:r>
            <a:r>
              <a:rPr lang="en-US" dirty="0" err="1"/>
              <a:t>upscales</a:t>
            </a:r>
            <a:r>
              <a:rPr lang="en-US" dirty="0"/>
              <a:t> it to a high-res portrait.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5" name="Rectangle 4"/>
          <p:cNvSpPr/>
          <p:nvPr/>
        </p:nvSpPr>
        <p:spPr>
          <a:xfrm>
            <a:off x="272931" y="6304442"/>
            <a:ext cx="11426282" cy="261610"/>
          </a:xfrm>
          <a:prstGeom prst="rect">
            <a:avLst/>
          </a:prstGeom>
        </p:spPr>
        <p:txBody>
          <a:bodyPr wrap="square">
            <a:spAutoFit/>
          </a:bodyPr>
          <a:lstStyle/>
          <a:p>
            <a:r>
              <a:rPr lang="en-US" sz="1100" dirty="0">
                <a:hlinkClick r:id="rId3"/>
              </a:rPr>
              <a:t>https://www.theverge.com/21298762/face-depixelizer-ai-machine-learning-tool-pulse-stylegan-obama-bias</a:t>
            </a:r>
            <a:r>
              <a:rPr lang="en-US" sz="1100" dirty="0"/>
              <a:t>    Note…This article is kind of click bait.</a:t>
            </a:r>
          </a:p>
        </p:txBody>
      </p:sp>
      <p:pic>
        <p:nvPicPr>
          <p:cNvPr id="2050" name="Picture 2" descr="https://pbs.twimg.com/media/Ea_AGceXYAYg4KT?format=jpg&amp;name=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93" y="4138831"/>
            <a:ext cx="5096649" cy="171637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adweek.com/wp-content/uploads/2020/06/Obama-AI-PAGE-20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575" y="1979321"/>
            <a:ext cx="4142952" cy="20714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5D253F7-65FC-42D5-A46D-072A5485E354}"/>
              </a:ext>
            </a:extLst>
          </p:cNvPr>
          <p:cNvSpPr txBox="1"/>
          <p:nvPr/>
        </p:nvSpPr>
        <p:spPr>
          <a:xfrm>
            <a:off x="6407503" y="2932771"/>
            <a:ext cx="5212067" cy="1815882"/>
          </a:xfrm>
          <a:prstGeom prst="rect">
            <a:avLst/>
          </a:prstGeom>
          <a:noFill/>
        </p:spPr>
        <p:txBody>
          <a:bodyPr wrap="square" rtlCol="0">
            <a:spAutoFit/>
          </a:bodyPr>
          <a:lstStyle/>
          <a:p>
            <a:r>
              <a:rPr lang="en-US" sz="2000" dirty="0"/>
              <a:t>The majority of US LinkedIn users are Caucasian.  It is reasonable to assume that a model trained on this data will tend to generate faces with Caucasian features.  </a:t>
            </a:r>
            <a:endParaRPr lang="en-US" sz="2000" dirty="0">
              <a:solidFill>
                <a:srgbClr val="FF0000"/>
              </a:solidFill>
            </a:endParaRPr>
          </a:p>
          <a:p>
            <a:br>
              <a:rPr lang="en-US" sz="1600" dirty="0"/>
            </a:br>
            <a:endParaRPr lang="en-US" sz="1600" dirty="0"/>
          </a:p>
        </p:txBody>
      </p:sp>
    </p:spTree>
    <p:extLst>
      <p:ext uri="{BB962C8B-B14F-4D97-AF65-F5344CB8AC3E}">
        <p14:creationId xmlns:p14="http://schemas.microsoft.com/office/powerpoint/2010/main" val="3007882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7563-52B4-4869-8249-07C96DAEE99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7D6D1A3-2720-4FEF-AA87-44F1B75B2420}"/>
              </a:ext>
            </a:extLst>
          </p:cNvPr>
          <p:cNvSpPr>
            <a:spLocks noGrp="1"/>
          </p:cNvSpPr>
          <p:nvPr>
            <p:ph idx="1"/>
          </p:nvPr>
        </p:nvSpPr>
        <p:spPr/>
        <p:txBody>
          <a:bodyPr/>
          <a:lstStyle/>
          <a:p>
            <a:r>
              <a:rPr lang="en-US" dirty="0"/>
              <a:t>1305-1325: Module 0 – Background and context   </a:t>
            </a:r>
          </a:p>
          <a:p>
            <a:r>
              <a:rPr lang="en-US" dirty="0"/>
              <a:t>1325-1345: Module 1 – Deep learning theory  </a:t>
            </a:r>
          </a:p>
          <a:p>
            <a:r>
              <a:rPr lang="en-US" dirty="0"/>
              <a:t>1345-1350: Break </a:t>
            </a:r>
          </a:p>
          <a:p>
            <a:r>
              <a:rPr lang="en-US" dirty="0"/>
              <a:t>1350-1400: Module 2 – Implementation with TensorFlow</a:t>
            </a:r>
          </a:p>
          <a:p>
            <a:r>
              <a:rPr lang="en-US" dirty="0"/>
              <a:t>1400-1420: Module 2 – Hands-on demonstration </a:t>
            </a:r>
          </a:p>
          <a:p>
            <a:r>
              <a:rPr lang="en-US" dirty="0"/>
              <a:t>1420-1430: Questions &amp; Discussion </a:t>
            </a:r>
          </a:p>
        </p:txBody>
      </p:sp>
    </p:spTree>
    <p:extLst>
      <p:ext uri="{BB962C8B-B14F-4D97-AF65-F5344CB8AC3E}">
        <p14:creationId xmlns:p14="http://schemas.microsoft.com/office/powerpoint/2010/main" val="2207902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EED708-4487-41DF-953F-0BB8940C5D38}"/>
              </a:ext>
            </a:extLst>
          </p:cNvPr>
          <p:cNvSpPr>
            <a:spLocks noGrp="1"/>
          </p:cNvSpPr>
          <p:nvPr>
            <p:ph idx="1"/>
          </p:nvPr>
        </p:nvSpPr>
        <p:spPr>
          <a:xfrm>
            <a:off x="4815840" y="1836419"/>
            <a:ext cx="6566691" cy="4107179"/>
          </a:xfrm>
        </p:spPr>
        <p:txBody>
          <a:bodyPr/>
          <a:lstStyle/>
          <a:p>
            <a:pPr marL="0" indent="0">
              <a:buNone/>
            </a:pPr>
            <a:r>
              <a:rPr lang="en-US" sz="2400" dirty="0"/>
              <a:t>Modern deep learning research has led to a slew of architecture variants.</a:t>
            </a:r>
          </a:p>
          <a:p>
            <a:pPr marL="0" indent="0">
              <a:buNone/>
            </a:pPr>
            <a:endParaRPr lang="en-US" sz="2400" dirty="0"/>
          </a:p>
          <a:p>
            <a:pPr marL="0" indent="0">
              <a:buNone/>
            </a:pPr>
            <a:r>
              <a:rPr lang="en-US" sz="2400" dirty="0"/>
              <a:t>A few of interest are: </a:t>
            </a:r>
          </a:p>
          <a:p>
            <a:pPr marL="0" indent="0">
              <a:buNone/>
            </a:pPr>
            <a:endParaRPr lang="en-US" sz="2400" dirty="0"/>
          </a:p>
          <a:p>
            <a:r>
              <a:rPr lang="en-US" sz="2400" dirty="0"/>
              <a:t>Convolutional neural networks </a:t>
            </a:r>
          </a:p>
          <a:p>
            <a:r>
              <a:rPr lang="en-US" sz="2400" dirty="0"/>
              <a:t>Recurrent neural networks</a:t>
            </a:r>
          </a:p>
          <a:p>
            <a:r>
              <a:rPr lang="en-US" sz="2400" dirty="0"/>
              <a:t>Autoencoders</a:t>
            </a:r>
          </a:p>
          <a:p>
            <a:r>
              <a:rPr lang="en-US" sz="2400" dirty="0"/>
              <a:t>Generative adversarial networks </a:t>
            </a:r>
          </a:p>
        </p:txBody>
      </p:sp>
      <p:sp>
        <p:nvSpPr>
          <p:cNvPr id="3" name="Title 2">
            <a:extLst>
              <a:ext uri="{FF2B5EF4-FFF2-40B4-BE49-F238E27FC236}">
                <a16:creationId xmlns:a16="http://schemas.microsoft.com/office/drawing/2014/main" id="{0D6809F6-6008-450B-AC16-9794F75124B6}"/>
              </a:ext>
            </a:extLst>
          </p:cNvPr>
          <p:cNvSpPr>
            <a:spLocks noGrp="1"/>
          </p:cNvSpPr>
          <p:nvPr>
            <p:ph type="title"/>
          </p:nvPr>
        </p:nvSpPr>
        <p:spPr/>
        <p:txBody>
          <a:bodyPr/>
          <a:lstStyle/>
          <a:p>
            <a:r>
              <a:rPr lang="en-US" dirty="0"/>
              <a:t>Neural Network Variants</a:t>
            </a:r>
          </a:p>
        </p:txBody>
      </p:sp>
      <p:pic>
        <p:nvPicPr>
          <p:cNvPr id="28674" name="Picture 2">
            <a:extLst>
              <a:ext uri="{FF2B5EF4-FFF2-40B4-BE49-F238E27FC236}">
                <a16:creationId xmlns:a16="http://schemas.microsoft.com/office/drawing/2014/main" id="{DAC7AF32-CAD4-4B16-A374-3EE63BCFC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69" y="914401"/>
            <a:ext cx="3917674" cy="58826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BF6577-054D-4D37-AF3F-96A4BFCC626C}"/>
              </a:ext>
            </a:extLst>
          </p:cNvPr>
          <p:cNvSpPr/>
          <p:nvPr/>
        </p:nvSpPr>
        <p:spPr>
          <a:xfrm>
            <a:off x="83820" y="6520042"/>
            <a:ext cx="6096000" cy="276999"/>
          </a:xfrm>
          <a:prstGeom prst="rect">
            <a:avLst/>
          </a:prstGeom>
        </p:spPr>
        <p:txBody>
          <a:bodyPr>
            <a:spAutoFit/>
          </a:bodyPr>
          <a:lstStyle/>
          <a:p>
            <a:r>
              <a:rPr lang="en-US" sz="1200" dirty="0">
                <a:hlinkClick r:id="rId3"/>
              </a:rPr>
              <a:t>https://www.asimovinstitute.org/author/fjodorvanveen/</a:t>
            </a:r>
            <a:endParaRPr lang="en-US" sz="1200" dirty="0"/>
          </a:p>
        </p:txBody>
      </p:sp>
    </p:spTree>
    <p:extLst>
      <p:ext uri="{BB962C8B-B14F-4D97-AF65-F5344CB8AC3E}">
        <p14:creationId xmlns:p14="http://schemas.microsoft.com/office/powerpoint/2010/main" val="2207863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80B885-C9DC-4B5E-8BE5-35EC90FD76A3}"/>
              </a:ext>
            </a:extLst>
          </p:cNvPr>
          <p:cNvSpPr>
            <a:spLocks noGrp="1"/>
          </p:cNvSpPr>
          <p:nvPr>
            <p:ph idx="1"/>
          </p:nvPr>
        </p:nvSpPr>
        <p:spPr>
          <a:xfrm>
            <a:off x="589614" y="1118653"/>
            <a:ext cx="10792917" cy="1525487"/>
          </a:xfrm>
        </p:spPr>
        <p:txBody>
          <a:bodyPr/>
          <a:lstStyle/>
          <a:p>
            <a:pPr marL="0" indent="0">
              <a:buNone/>
            </a:pPr>
            <a:r>
              <a:rPr lang="en-US" b="1" dirty="0"/>
              <a:t>Convolutional neural networks </a:t>
            </a:r>
            <a:r>
              <a:rPr lang="en-US" dirty="0"/>
              <a:t>(</a:t>
            </a:r>
            <a:r>
              <a:rPr lang="en-US" dirty="0" err="1"/>
              <a:t>ConvNets</a:t>
            </a:r>
            <a:r>
              <a:rPr lang="en-US" dirty="0"/>
              <a:t>, CNNs) are primarily used for image applications.  They leverage “filters” that pass through images to detect meta-features, such as edges.  </a:t>
            </a:r>
          </a:p>
          <a:p>
            <a:pPr marL="0" indent="0">
              <a:buNone/>
            </a:pPr>
            <a:endParaRPr lang="en-US" dirty="0"/>
          </a:p>
          <a:p>
            <a:pPr marL="0" indent="0">
              <a:buNone/>
            </a:pPr>
            <a:r>
              <a:rPr lang="en-US" dirty="0"/>
              <a:t>With this mechanism, CNNs have more success capturing complex visual patterns (eyes, whiskers, paws) and detecting objects in larger scenes (a cat in the corner of an image).  </a:t>
            </a:r>
          </a:p>
        </p:txBody>
      </p:sp>
      <p:sp>
        <p:nvSpPr>
          <p:cNvPr id="3" name="Title 2">
            <a:extLst>
              <a:ext uri="{FF2B5EF4-FFF2-40B4-BE49-F238E27FC236}">
                <a16:creationId xmlns:a16="http://schemas.microsoft.com/office/drawing/2014/main" id="{5B37D01B-1013-4D14-B4F3-C8B1576584A7}"/>
              </a:ext>
            </a:extLst>
          </p:cNvPr>
          <p:cNvSpPr>
            <a:spLocks noGrp="1"/>
          </p:cNvSpPr>
          <p:nvPr>
            <p:ph type="title"/>
          </p:nvPr>
        </p:nvSpPr>
        <p:spPr/>
        <p:txBody>
          <a:bodyPr/>
          <a:lstStyle/>
          <a:p>
            <a:r>
              <a:rPr lang="en-US" dirty="0"/>
              <a:t>Convolutional Neural Networks</a:t>
            </a:r>
          </a:p>
        </p:txBody>
      </p:sp>
      <p:sp>
        <p:nvSpPr>
          <p:cNvPr id="4" name="Rectangle 3">
            <a:extLst>
              <a:ext uri="{FF2B5EF4-FFF2-40B4-BE49-F238E27FC236}">
                <a16:creationId xmlns:a16="http://schemas.microsoft.com/office/drawing/2014/main" id="{95D49E78-4E02-41D0-A683-788561DF94F9}"/>
              </a:ext>
            </a:extLst>
          </p:cNvPr>
          <p:cNvSpPr/>
          <p:nvPr/>
        </p:nvSpPr>
        <p:spPr>
          <a:xfrm>
            <a:off x="0" y="6550223"/>
            <a:ext cx="6096000" cy="307777"/>
          </a:xfrm>
          <a:prstGeom prst="rect">
            <a:avLst/>
          </a:prstGeom>
        </p:spPr>
        <p:txBody>
          <a:bodyPr>
            <a:spAutoFit/>
          </a:bodyPr>
          <a:lstStyle/>
          <a:p>
            <a:r>
              <a:rPr lang="en-US" sz="1400" dirty="0">
                <a:hlinkClick r:id="rId3"/>
              </a:rPr>
              <a:t>https://mc.ai/convolution-networks-for-dummies/</a:t>
            </a:r>
            <a:endParaRPr lang="en-US" sz="1400" dirty="0"/>
          </a:p>
        </p:txBody>
      </p:sp>
      <p:sp>
        <p:nvSpPr>
          <p:cNvPr id="5" name="AutoShape 4" descr="Image result for convolutional neural network">
            <a:extLst>
              <a:ext uri="{FF2B5EF4-FFF2-40B4-BE49-F238E27FC236}">
                <a16:creationId xmlns:a16="http://schemas.microsoft.com/office/drawing/2014/main" id="{A536E392-A19D-454B-9758-7BFAA399C411}"/>
              </a:ext>
            </a:extLst>
          </p:cNvPr>
          <p:cNvSpPr>
            <a:spLocks noChangeAspect="1" noChangeArrowheads="1"/>
          </p:cNvSpPr>
          <p:nvPr/>
        </p:nvSpPr>
        <p:spPr bwMode="auto">
          <a:xfrm>
            <a:off x="5943600" y="3276600"/>
            <a:ext cx="3619500" cy="3619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70" name="Picture 2">
            <a:extLst>
              <a:ext uri="{FF2B5EF4-FFF2-40B4-BE49-F238E27FC236}">
                <a16:creationId xmlns:a16="http://schemas.microsoft.com/office/drawing/2014/main" id="{97BCB080-9B56-4C51-9CD6-679BC8029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30" y="3139001"/>
            <a:ext cx="3514725" cy="32099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E472477-9ADB-41BE-8879-52E44CF8FA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560" y="3455670"/>
            <a:ext cx="6327648" cy="262992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9D5F49A-2996-4C94-9584-0FD70E25E5FC}"/>
              </a:ext>
            </a:extLst>
          </p:cNvPr>
          <p:cNvCxnSpPr/>
          <p:nvPr/>
        </p:nvCxnSpPr>
        <p:spPr>
          <a:xfrm>
            <a:off x="4706112" y="3429000"/>
            <a:ext cx="0" cy="24414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667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5D655C-371A-4723-BA9F-09DDA87D0D6D}"/>
              </a:ext>
            </a:extLst>
          </p:cNvPr>
          <p:cNvSpPr>
            <a:spLocks noGrp="1"/>
          </p:cNvSpPr>
          <p:nvPr>
            <p:ph idx="1"/>
          </p:nvPr>
        </p:nvSpPr>
        <p:spPr>
          <a:xfrm>
            <a:off x="589615" y="2026113"/>
            <a:ext cx="5079666" cy="3521700"/>
          </a:xfrm>
        </p:spPr>
        <p:txBody>
          <a:bodyPr/>
          <a:lstStyle/>
          <a:p>
            <a:r>
              <a:rPr lang="en-US" b="1" dirty="0"/>
              <a:t>Recurrent neural networks </a:t>
            </a:r>
            <a:r>
              <a:rPr lang="en-US" dirty="0"/>
              <a:t>(RNNs) are primarily used for data in which historical context is important</a:t>
            </a:r>
          </a:p>
          <a:p>
            <a:pPr lvl="1"/>
            <a:r>
              <a:rPr lang="en-US" dirty="0"/>
              <a:t>temporal signals (speech, natural language, audio, time series data)</a:t>
            </a:r>
          </a:p>
          <a:p>
            <a:pPr marL="514350" lvl="1" indent="0">
              <a:buNone/>
            </a:pPr>
            <a:r>
              <a:rPr lang="en-US" dirty="0"/>
              <a:t> </a:t>
            </a:r>
          </a:p>
          <a:p>
            <a:r>
              <a:rPr lang="en-US" dirty="0"/>
              <a:t>The network provides a mechanism for the previous </a:t>
            </a:r>
            <a:r>
              <a:rPr lang="en-US" i="1" dirty="0"/>
              <a:t>n </a:t>
            </a:r>
            <a:r>
              <a:rPr lang="en-US" dirty="0"/>
              <a:t>data points to influence the current training point’s network.  </a:t>
            </a:r>
          </a:p>
          <a:p>
            <a:pPr marL="0" indent="0">
              <a:buNone/>
            </a:pPr>
            <a:endParaRPr lang="en-US" dirty="0"/>
          </a:p>
        </p:txBody>
      </p:sp>
      <p:sp>
        <p:nvSpPr>
          <p:cNvPr id="3" name="Title 2">
            <a:extLst>
              <a:ext uri="{FF2B5EF4-FFF2-40B4-BE49-F238E27FC236}">
                <a16:creationId xmlns:a16="http://schemas.microsoft.com/office/drawing/2014/main" id="{69DA3B9F-DC33-4251-A8E5-4691BEA63D3C}"/>
              </a:ext>
            </a:extLst>
          </p:cNvPr>
          <p:cNvSpPr>
            <a:spLocks noGrp="1"/>
          </p:cNvSpPr>
          <p:nvPr>
            <p:ph type="title"/>
          </p:nvPr>
        </p:nvSpPr>
        <p:spPr/>
        <p:txBody>
          <a:bodyPr/>
          <a:lstStyle/>
          <a:p>
            <a:r>
              <a:rPr lang="en-US" dirty="0"/>
              <a:t>Recurrent Neural Network</a:t>
            </a:r>
          </a:p>
        </p:txBody>
      </p:sp>
      <p:sp>
        <p:nvSpPr>
          <p:cNvPr id="4" name="Rectangle 3">
            <a:extLst>
              <a:ext uri="{FF2B5EF4-FFF2-40B4-BE49-F238E27FC236}">
                <a16:creationId xmlns:a16="http://schemas.microsoft.com/office/drawing/2014/main" id="{1C1E47BC-DA51-43EC-9D18-66E584334622}"/>
              </a:ext>
            </a:extLst>
          </p:cNvPr>
          <p:cNvSpPr/>
          <p:nvPr/>
        </p:nvSpPr>
        <p:spPr>
          <a:xfrm>
            <a:off x="0" y="6583360"/>
            <a:ext cx="6096000" cy="276999"/>
          </a:xfrm>
          <a:prstGeom prst="rect">
            <a:avLst/>
          </a:prstGeom>
        </p:spPr>
        <p:txBody>
          <a:bodyPr>
            <a:spAutoFit/>
          </a:bodyPr>
          <a:lstStyle/>
          <a:p>
            <a:r>
              <a:rPr lang="en-US" sz="1200" dirty="0">
                <a:hlinkClick r:id="rId2"/>
              </a:rPr>
              <a:t>https://www.bouvet.no/bouvet-deler/explaining-recurrent-neural-networks</a:t>
            </a:r>
            <a:endParaRPr lang="en-US" sz="1200" dirty="0"/>
          </a:p>
        </p:txBody>
      </p:sp>
      <p:pic>
        <p:nvPicPr>
          <p:cNvPr id="30722" name="Picture 2">
            <a:extLst>
              <a:ext uri="{FF2B5EF4-FFF2-40B4-BE49-F238E27FC236}">
                <a16:creationId xmlns:a16="http://schemas.microsoft.com/office/drawing/2014/main" id="{55403E93-6043-4AB6-9FD8-68A5439B1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820" y="2026113"/>
            <a:ext cx="6256020" cy="273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091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9BB47-2137-4779-9ABB-0B2F897751E0}"/>
              </a:ext>
            </a:extLst>
          </p:cNvPr>
          <p:cNvSpPr>
            <a:spLocks noGrp="1"/>
          </p:cNvSpPr>
          <p:nvPr>
            <p:ph idx="1"/>
          </p:nvPr>
        </p:nvSpPr>
        <p:spPr>
          <a:xfrm>
            <a:off x="589614" y="1084564"/>
            <a:ext cx="11242721" cy="1831467"/>
          </a:xfrm>
        </p:spPr>
        <p:txBody>
          <a:bodyPr/>
          <a:lstStyle/>
          <a:p>
            <a:pPr marL="0" indent="0">
              <a:buNone/>
            </a:pPr>
            <a:r>
              <a:rPr lang="en-US" dirty="0"/>
              <a:t>Autoencoders learn a more simple representation (encoding) for complicated data.</a:t>
            </a:r>
          </a:p>
          <a:p>
            <a:pPr marL="0" indent="0">
              <a:buNone/>
            </a:pPr>
            <a:endParaRPr lang="en-US" dirty="0"/>
          </a:p>
          <a:p>
            <a:r>
              <a:rPr lang="en-US" dirty="0"/>
              <a:t>Encoder</a:t>
            </a:r>
          </a:p>
          <a:p>
            <a:pPr lvl="1"/>
            <a:r>
              <a:rPr lang="en-US" dirty="0"/>
              <a:t>Simplify high dimensional space into a smaller representation (encoding)</a:t>
            </a:r>
          </a:p>
          <a:p>
            <a:r>
              <a:rPr lang="en-US" dirty="0"/>
              <a:t>Decoder</a:t>
            </a:r>
          </a:p>
          <a:p>
            <a:pPr lvl="1"/>
            <a:r>
              <a:rPr lang="en-US" dirty="0"/>
              <a:t>Expand an encoding back into the original data </a:t>
            </a:r>
          </a:p>
          <a:p>
            <a:endParaRPr lang="en-US" dirty="0"/>
          </a:p>
        </p:txBody>
      </p:sp>
      <p:sp>
        <p:nvSpPr>
          <p:cNvPr id="3" name="Title 2">
            <a:extLst>
              <a:ext uri="{FF2B5EF4-FFF2-40B4-BE49-F238E27FC236}">
                <a16:creationId xmlns:a16="http://schemas.microsoft.com/office/drawing/2014/main" id="{1CC8F22C-3003-4FC4-BE8D-FDEF5CD446E3}"/>
              </a:ext>
            </a:extLst>
          </p:cNvPr>
          <p:cNvSpPr>
            <a:spLocks noGrp="1"/>
          </p:cNvSpPr>
          <p:nvPr>
            <p:ph type="title"/>
          </p:nvPr>
        </p:nvSpPr>
        <p:spPr/>
        <p:txBody>
          <a:bodyPr/>
          <a:lstStyle/>
          <a:p>
            <a:r>
              <a:rPr lang="en-US" dirty="0"/>
              <a:t>Autoencoders</a:t>
            </a:r>
          </a:p>
        </p:txBody>
      </p:sp>
      <p:pic>
        <p:nvPicPr>
          <p:cNvPr id="31746" name="Picture 2">
            <a:extLst>
              <a:ext uri="{FF2B5EF4-FFF2-40B4-BE49-F238E27FC236}">
                <a16:creationId xmlns:a16="http://schemas.microsoft.com/office/drawing/2014/main" id="{7443ECA6-7276-43D6-9A91-86E69B8C6C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10" r="20861"/>
          <a:stretch/>
        </p:blipFill>
        <p:spPr bwMode="auto">
          <a:xfrm>
            <a:off x="7272527" y="3690174"/>
            <a:ext cx="4730497"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utoencoder">
            <a:extLst>
              <a:ext uri="{FF2B5EF4-FFF2-40B4-BE49-F238E27FC236}">
                <a16:creationId xmlns:a16="http://schemas.microsoft.com/office/drawing/2014/main" id="{362069F6-CADF-40F2-A342-B48BFB348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3213972"/>
            <a:ext cx="6494986" cy="326697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EF183A02-CFD1-4736-A31F-65748B3E138E}"/>
              </a:ext>
            </a:extLst>
          </p:cNvPr>
          <p:cNvCxnSpPr/>
          <p:nvPr/>
        </p:nvCxnSpPr>
        <p:spPr>
          <a:xfrm>
            <a:off x="7089648" y="3429000"/>
            <a:ext cx="0" cy="2667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259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a:xfrm>
            <a:off x="589614" y="1105469"/>
            <a:ext cx="10792917" cy="4838130"/>
          </a:xfrm>
        </p:spPr>
        <p:txBody>
          <a:bodyPr/>
          <a:lstStyle/>
          <a:p>
            <a:pPr marL="0" indent="0">
              <a:buNone/>
            </a:pPr>
            <a:r>
              <a:rPr lang="en-US" dirty="0"/>
              <a:t>Generative adversarial networks (GANs) are able to create hyper-realistic images, videos, music, and text.</a:t>
            </a:r>
          </a:p>
          <a:p>
            <a:pPr marL="0" indent="0">
              <a:buNone/>
            </a:pPr>
            <a:endParaRPr lang="en-US" dirty="0"/>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2772" name="Picture 4">
            <a:extLst>
              <a:ext uri="{FF2B5EF4-FFF2-40B4-BE49-F238E27FC236}">
                <a16:creationId xmlns:a16="http://schemas.microsoft.com/office/drawing/2014/main" id="{1EDE9861-ED6C-425C-BA1F-D7F010E5E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32" y="3524534"/>
            <a:ext cx="7421880" cy="313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963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a:xfrm>
            <a:off x="589614" y="1105469"/>
            <a:ext cx="10792917" cy="4838130"/>
          </a:xfrm>
        </p:spPr>
        <p:txBody>
          <a:bodyPr/>
          <a:lstStyle/>
          <a:p>
            <a:pPr marL="0" indent="0">
              <a:buNone/>
            </a:pPr>
            <a:r>
              <a:rPr lang="en-US" dirty="0"/>
              <a:t>Generative adversarial networks (GANs) are able to create hyper-realistic images, videos, music, and text.</a:t>
            </a:r>
          </a:p>
          <a:p>
            <a:pPr marL="0" indent="0">
              <a:buNone/>
            </a:pPr>
            <a:endParaRPr lang="en-US" dirty="0"/>
          </a:p>
          <a:p>
            <a:pPr>
              <a:buAutoNum type="arabicPeriod"/>
            </a:pPr>
            <a:r>
              <a:rPr lang="en-US" dirty="0"/>
              <a:t>The </a:t>
            </a:r>
            <a:r>
              <a:rPr lang="en-US" dirty="0">
                <a:solidFill>
                  <a:srgbClr val="0070C0"/>
                </a:solidFill>
              </a:rPr>
              <a:t>generator</a:t>
            </a:r>
            <a:r>
              <a:rPr lang="en-US" dirty="0"/>
              <a:t> takes in random numbers and returns an image </a:t>
            </a:r>
          </a:p>
          <a:p>
            <a:pPr>
              <a:buAutoNum type="arabicPeriod"/>
            </a:pPr>
            <a:r>
              <a:rPr lang="en-US" dirty="0"/>
              <a:t>The generated image is fed into the discriminator alongside a stream of images taken from the </a:t>
            </a:r>
            <a:r>
              <a:rPr lang="en-US" dirty="0">
                <a:solidFill>
                  <a:srgbClr val="00B050"/>
                </a:solidFill>
              </a:rPr>
              <a:t>ground-truth dataset</a:t>
            </a:r>
          </a:p>
          <a:p>
            <a:pPr>
              <a:buAutoNum type="arabicPeriod"/>
            </a:pPr>
            <a:r>
              <a:rPr lang="en-US" dirty="0"/>
              <a:t>The </a:t>
            </a:r>
            <a:r>
              <a:rPr lang="en-US" dirty="0">
                <a:solidFill>
                  <a:srgbClr val="7030A0"/>
                </a:solidFill>
              </a:rPr>
              <a:t>discriminator</a:t>
            </a:r>
            <a:r>
              <a:rPr lang="en-US" dirty="0"/>
              <a:t> takes in both real and fake images and predicts which are fake</a:t>
            </a:r>
          </a:p>
          <a:p>
            <a:pPr>
              <a:buAutoNum type="arabicPeriod"/>
            </a:pPr>
            <a:r>
              <a:rPr lang="en-US" dirty="0"/>
              <a:t>The </a:t>
            </a:r>
            <a:r>
              <a:rPr lang="en-US" dirty="0">
                <a:solidFill>
                  <a:srgbClr val="7030A0"/>
                </a:solidFill>
              </a:rPr>
              <a:t>discriminator</a:t>
            </a:r>
            <a:r>
              <a:rPr lang="en-US" dirty="0"/>
              <a:t> is used to improve the performance of the </a:t>
            </a:r>
            <a:r>
              <a:rPr lang="en-US" dirty="0">
                <a:solidFill>
                  <a:srgbClr val="0070C0"/>
                </a:solidFill>
              </a:rPr>
              <a:t>generator</a:t>
            </a:r>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2772" name="Picture 4">
            <a:extLst>
              <a:ext uri="{FF2B5EF4-FFF2-40B4-BE49-F238E27FC236}">
                <a16:creationId xmlns:a16="http://schemas.microsoft.com/office/drawing/2014/main" id="{1EDE9861-ED6C-425C-BA1F-D7F010E5E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32" y="3524534"/>
            <a:ext cx="7421880" cy="313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527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p:txBody>
          <a:bodyPr/>
          <a:lstStyle/>
          <a:p>
            <a:pPr marL="0" indent="0">
              <a:buNone/>
            </a:pPr>
            <a:r>
              <a:rPr lang="en-US" dirty="0"/>
              <a:t>Once complete, the </a:t>
            </a:r>
            <a:r>
              <a:rPr lang="en-US" dirty="0">
                <a:solidFill>
                  <a:srgbClr val="0070C0"/>
                </a:solidFill>
              </a:rPr>
              <a:t>generator</a:t>
            </a:r>
            <a:r>
              <a:rPr lang="en-US" dirty="0"/>
              <a:t> can be used to generate fake data.   </a:t>
            </a:r>
          </a:p>
          <a:p>
            <a:pPr marL="0" indent="0">
              <a:buNone/>
            </a:pPr>
            <a:endParaRPr lang="en-US" dirty="0"/>
          </a:p>
          <a:p>
            <a:pPr marL="0" indent="0">
              <a:buNone/>
            </a:pPr>
            <a:r>
              <a:rPr lang="en-US" dirty="0"/>
              <a:t>Below are examples of fake images of dogs and fake images of human portraits.  </a:t>
            </a:r>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3796" name="Picture 4">
            <a:extLst>
              <a:ext uri="{FF2B5EF4-FFF2-40B4-BE49-F238E27FC236}">
                <a16:creationId xmlns:a16="http://schemas.microsoft.com/office/drawing/2014/main" id="{02182D94-CEC3-4C44-9FD9-9DFEA1DB12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7171" b="11289"/>
          <a:stretch/>
        </p:blipFill>
        <p:spPr bwMode="auto">
          <a:xfrm>
            <a:off x="5741758" y="2601706"/>
            <a:ext cx="6566065" cy="29040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389D0F0-DA1C-4491-8F25-FF4642977BA8}"/>
              </a:ext>
            </a:extLst>
          </p:cNvPr>
          <p:cNvSpPr/>
          <p:nvPr/>
        </p:nvSpPr>
        <p:spPr>
          <a:xfrm>
            <a:off x="6703902" y="6237111"/>
            <a:ext cx="5408852" cy="415498"/>
          </a:xfrm>
          <a:prstGeom prst="rect">
            <a:avLst/>
          </a:prstGeom>
        </p:spPr>
        <p:txBody>
          <a:bodyPr wrap="none">
            <a:spAutoFit/>
          </a:bodyPr>
          <a:lstStyle/>
          <a:p>
            <a:pPr algn="r"/>
            <a:r>
              <a:rPr lang="en-US" sz="1050" dirty="0">
                <a:hlinkClick r:id="rId3"/>
              </a:rPr>
              <a:t>https://arxiv.org/pdf/1710.10196.pdf</a:t>
            </a:r>
            <a:endParaRPr lang="en-US" sz="1050" dirty="0"/>
          </a:p>
          <a:p>
            <a:pPr algn="r"/>
            <a:r>
              <a:rPr lang="en-US" sz="1050" dirty="0">
                <a:hlinkClick r:id="rId4"/>
              </a:rPr>
              <a:t>https://medium.com/@kcimc/how-to-recognize-fake-ai-generated-images-4d1f6f9a2842</a:t>
            </a:r>
            <a:endParaRPr lang="en-US" sz="1050" dirty="0"/>
          </a:p>
        </p:txBody>
      </p:sp>
      <p:sp>
        <p:nvSpPr>
          <p:cNvPr id="4" name="Rectangle 3"/>
          <p:cNvSpPr/>
          <p:nvPr/>
        </p:nvSpPr>
        <p:spPr>
          <a:xfrm>
            <a:off x="0" y="6244805"/>
            <a:ext cx="6096000" cy="369332"/>
          </a:xfrm>
          <a:prstGeom prst="rect">
            <a:avLst/>
          </a:prstGeom>
        </p:spPr>
        <p:txBody>
          <a:bodyPr>
            <a:spAutoFit/>
          </a:bodyPr>
          <a:lstStyle/>
          <a:p>
            <a:r>
              <a:rPr lang="en-US" sz="900" dirty="0">
                <a:hlinkClick r:id="rId5"/>
              </a:rPr>
              <a:t>https://towardsdatascience.com/dcgans-generating-dog-images-with-tensorflow-and-keras-fb51a1071432</a:t>
            </a:r>
            <a:endParaRPr lang="en-US" sz="900" dirty="0"/>
          </a:p>
          <a:p>
            <a:r>
              <a:rPr lang="en-US" sz="900" dirty="0">
                <a:hlinkClick r:id="rId6"/>
              </a:rPr>
              <a:t>https://www.kaggle.com/c/generative-dog-images/discussion/97753</a:t>
            </a:r>
            <a:endParaRPr lang="en-US" sz="900" dirty="0"/>
          </a:p>
        </p:txBody>
      </p:sp>
      <p:pic>
        <p:nvPicPr>
          <p:cNvPr id="1030" name="Picture 6" descr="dog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469" y="2545284"/>
            <a:ext cx="4582684" cy="301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98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84466-58CD-41CE-998F-22E3FACE07BE}"/>
              </a:ext>
            </a:extLst>
          </p:cNvPr>
          <p:cNvSpPr>
            <a:spLocks noGrp="1"/>
          </p:cNvSpPr>
          <p:nvPr>
            <p:ph type="title"/>
          </p:nvPr>
        </p:nvSpPr>
        <p:spPr/>
        <p:txBody>
          <a:bodyPr/>
          <a:lstStyle/>
          <a:p>
            <a:r>
              <a:rPr lang="en-US" dirty="0"/>
              <a:t>GANs – some Funny bad examples</a:t>
            </a:r>
          </a:p>
        </p:txBody>
      </p:sp>
      <p:pic>
        <p:nvPicPr>
          <p:cNvPr id="4" name="Picture 2">
            <a:extLst>
              <a:ext uri="{FF2B5EF4-FFF2-40B4-BE49-F238E27FC236}">
                <a16:creationId xmlns:a16="http://schemas.microsoft.com/office/drawing/2014/main" id="{F0E2971E-1153-44E9-8201-820218D5A8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18351" y="1755648"/>
            <a:ext cx="5596494" cy="3725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dn.technologyreview.com/i/images/ma18-iangoodfellow4.png?sw=350&amp;cx=42&amp;cy=30&amp;cw=423&amp;ch=426">
            <a:extLst>
              <a:ext uri="{FF2B5EF4-FFF2-40B4-BE49-F238E27FC236}">
                <a16:creationId xmlns:a16="http://schemas.microsoft.com/office/drawing/2014/main" id="{88E13A82-A877-47BD-9355-F0E5471D0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155" y="3795648"/>
            <a:ext cx="1808434" cy="1818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s://www.googleapis.com/download/storage/v1/b/kaggle-user-content/o/inbox%2F1626653%2F2b296fe94872660146d90b80684f2ad0%2F.PNG?generation=1565140095808450&amp;alt=media">
            <a:extLst>
              <a:ext uri="{FF2B5EF4-FFF2-40B4-BE49-F238E27FC236}">
                <a16:creationId xmlns:a16="http://schemas.microsoft.com/office/drawing/2014/main" id="{806409AF-C803-4AD6-A8D1-D50F8DEBC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155" y="1755648"/>
            <a:ext cx="1843304" cy="181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50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0 </a:t>
            </a:r>
            <a:br>
              <a:rPr lang="en-US" dirty="0"/>
            </a:br>
            <a:r>
              <a:rPr lang="en-US" dirty="0"/>
              <a:t>Background and context </a:t>
            </a:r>
          </a:p>
        </p:txBody>
      </p:sp>
    </p:spTree>
    <p:extLst>
      <p:ext uri="{BB962C8B-B14F-4D97-AF65-F5344CB8AC3E}">
        <p14:creationId xmlns:p14="http://schemas.microsoft.com/office/powerpoint/2010/main" val="94013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C4A44C-ED41-46C2-B551-B3542A974E5C}"/>
              </a:ext>
            </a:extLst>
          </p:cNvPr>
          <p:cNvSpPr>
            <a:spLocks noGrp="1"/>
          </p:cNvSpPr>
          <p:nvPr>
            <p:ph idx="1"/>
          </p:nvPr>
        </p:nvSpPr>
        <p:spPr>
          <a:xfrm>
            <a:off x="589615" y="1228725"/>
            <a:ext cx="6524418" cy="4714874"/>
          </a:xfrm>
        </p:spPr>
        <p:txBody>
          <a:bodyPr>
            <a:normAutofit fontScale="92500" lnSpcReduction="10000"/>
          </a:bodyPr>
          <a:lstStyle/>
          <a:p>
            <a:r>
              <a:rPr lang="en-US" b="1" dirty="0"/>
              <a:t>Artificial Intelligence (AI) </a:t>
            </a:r>
          </a:p>
          <a:p>
            <a:pPr lvl="1"/>
            <a:r>
              <a:rPr lang="en-US" dirty="0"/>
              <a:t>The study of agents that perceive the world around them, form plans, and make decisions to achieve their goals </a:t>
            </a:r>
          </a:p>
          <a:p>
            <a:pPr marL="514350" lvl="1" indent="0">
              <a:buNone/>
            </a:pPr>
            <a:endParaRPr lang="en-US" dirty="0"/>
          </a:p>
          <a:p>
            <a:r>
              <a:rPr lang="en-US" b="1" dirty="0"/>
              <a:t>Machine Learning (ML) </a:t>
            </a:r>
          </a:p>
          <a:p>
            <a:pPr lvl="1"/>
            <a:r>
              <a:rPr lang="en-US" dirty="0"/>
              <a:t>A subfield of AI; The study of programs that learn patterns from observed data and make predictions without explicit pre-programmed rules  </a:t>
            </a:r>
          </a:p>
          <a:p>
            <a:pPr lvl="1"/>
            <a:r>
              <a:rPr lang="en-US" dirty="0"/>
              <a:t>An ML project will usually result in software  </a:t>
            </a:r>
          </a:p>
          <a:p>
            <a:pPr marL="514350" lvl="1" indent="0">
              <a:buNone/>
            </a:pPr>
            <a:endParaRPr lang="en-US" dirty="0"/>
          </a:p>
          <a:p>
            <a:r>
              <a:rPr lang="en-US" b="1" dirty="0"/>
              <a:t>Data Science (DS)</a:t>
            </a:r>
          </a:p>
          <a:p>
            <a:pPr lvl="1"/>
            <a:r>
              <a:rPr lang="en-US" dirty="0"/>
              <a:t>The science of extracting knowledge and insights from data  </a:t>
            </a:r>
          </a:p>
          <a:p>
            <a:pPr lvl="1"/>
            <a:r>
              <a:rPr lang="en-US" dirty="0"/>
              <a:t>A DS project will usually result in a slide-deck/presentation </a:t>
            </a:r>
          </a:p>
          <a:p>
            <a:endParaRPr lang="en-US" b="1" dirty="0"/>
          </a:p>
          <a:p>
            <a:r>
              <a:rPr lang="en-US" b="1" dirty="0"/>
              <a:t>Deep Learning (DL) </a:t>
            </a:r>
          </a:p>
          <a:p>
            <a:pPr lvl="1"/>
            <a:r>
              <a:rPr lang="en-US" dirty="0"/>
              <a:t>A subfield of ML focusing on use of artificial neural network models </a:t>
            </a:r>
          </a:p>
          <a:p>
            <a:pPr marL="514350" lvl="1" indent="0">
              <a:buNone/>
            </a:pPr>
            <a:endParaRPr lang="en-US" dirty="0"/>
          </a:p>
          <a:p>
            <a:r>
              <a:rPr lang="en-US" b="1" dirty="0"/>
              <a:t>Artificial Neural Network (NN) </a:t>
            </a:r>
          </a:p>
          <a:p>
            <a:pPr lvl="1"/>
            <a:r>
              <a:rPr lang="en-US" dirty="0"/>
              <a:t>A mathematical function whose original design is vaguely inspired by biological neural networks</a:t>
            </a:r>
          </a:p>
          <a:p>
            <a:pPr marL="514350" lvl="1" indent="0">
              <a:buNone/>
            </a:pPr>
            <a:r>
              <a:rPr lang="en-US" dirty="0"/>
              <a:t> </a:t>
            </a:r>
          </a:p>
        </p:txBody>
      </p:sp>
      <p:sp>
        <p:nvSpPr>
          <p:cNvPr id="3" name="Title 2">
            <a:extLst>
              <a:ext uri="{FF2B5EF4-FFF2-40B4-BE49-F238E27FC236}">
                <a16:creationId xmlns:a16="http://schemas.microsoft.com/office/drawing/2014/main" id="{357EB8CA-D6E0-456E-8723-D9DE4CA3FED7}"/>
              </a:ext>
            </a:extLst>
          </p:cNvPr>
          <p:cNvSpPr>
            <a:spLocks noGrp="1"/>
          </p:cNvSpPr>
          <p:nvPr>
            <p:ph type="title"/>
          </p:nvPr>
        </p:nvSpPr>
        <p:spPr/>
        <p:txBody>
          <a:bodyPr/>
          <a:lstStyle/>
          <a:p>
            <a:r>
              <a:rPr lang="en-US" dirty="0"/>
              <a:t>Common Buzzword</a:t>
            </a:r>
          </a:p>
        </p:txBody>
      </p:sp>
      <p:pic>
        <p:nvPicPr>
          <p:cNvPr id="4" name="Picture 2">
            <a:extLst>
              <a:ext uri="{FF2B5EF4-FFF2-40B4-BE49-F238E27FC236}">
                <a16:creationId xmlns:a16="http://schemas.microsoft.com/office/drawing/2014/main" id="{CED657FA-D352-4DA5-8705-27485EDB7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979" y="1916703"/>
            <a:ext cx="4740632" cy="33389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E8470E4-7146-43F3-A8B0-65451AFD2B9C}"/>
              </a:ext>
            </a:extLst>
          </p:cNvPr>
          <p:cNvSpPr/>
          <p:nvPr/>
        </p:nvSpPr>
        <p:spPr>
          <a:xfrm>
            <a:off x="7272979" y="6391272"/>
            <a:ext cx="4990002" cy="261610"/>
          </a:xfrm>
          <a:prstGeom prst="rect">
            <a:avLst/>
          </a:prstGeom>
        </p:spPr>
        <p:txBody>
          <a:bodyPr wrap="square">
            <a:spAutoFit/>
          </a:bodyPr>
          <a:lstStyle/>
          <a:p>
            <a:r>
              <a:rPr lang="en-US" sz="1100" dirty="0">
                <a:hlinkClick r:id="rId4"/>
              </a:rPr>
              <a:t>https://towardsdatascience.com/a-beginners-guide-to-data-science-55edd0288973</a:t>
            </a:r>
            <a:endParaRPr lang="en-US" sz="1100" dirty="0"/>
          </a:p>
        </p:txBody>
      </p:sp>
    </p:spTree>
    <p:extLst>
      <p:ext uri="{BB962C8B-B14F-4D97-AF65-F5344CB8AC3E}">
        <p14:creationId xmlns:p14="http://schemas.microsoft.com/office/powerpoint/2010/main" val="1650608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97658" y="998522"/>
            <a:ext cx="3486641" cy="2614981"/>
          </a:xfrm>
        </p:spPr>
      </p:pic>
      <p:sp>
        <p:nvSpPr>
          <p:cNvPr id="3" name="Title 2"/>
          <p:cNvSpPr>
            <a:spLocks noGrp="1"/>
          </p:cNvSpPr>
          <p:nvPr>
            <p:ph type="title"/>
          </p:nvPr>
        </p:nvSpPr>
        <p:spPr/>
        <p:txBody>
          <a:bodyPr/>
          <a:lstStyle/>
          <a:p>
            <a:r>
              <a:rPr lang="en-US" dirty="0"/>
              <a:t>AI – The logical, Symbolic Agent</a:t>
            </a:r>
          </a:p>
        </p:txBody>
      </p:sp>
      <p:pic>
        <p:nvPicPr>
          <p:cNvPr id="4" name="Picture 3" descr="A screenshot of a cell phone&#10;&#10;Description automatically generated">
            <a:extLst>
              <a:ext uri="{FF2B5EF4-FFF2-40B4-BE49-F238E27FC236}">
                <a16:creationId xmlns:a16="http://schemas.microsoft.com/office/drawing/2014/main" id="{C5183EE2-ED3B-4C18-8073-98A05818F121}"/>
              </a:ext>
            </a:extLst>
          </p:cNvPr>
          <p:cNvPicPr>
            <a:picLocks noChangeAspect="1"/>
          </p:cNvPicPr>
          <p:nvPr/>
        </p:nvPicPr>
        <p:blipFill>
          <a:blip r:embed="rId4"/>
          <a:stretch>
            <a:fillRect/>
          </a:stretch>
        </p:blipFill>
        <p:spPr>
          <a:xfrm>
            <a:off x="5533763" y="1710190"/>
            <a:ext cx="1759603" cy="1759603"/>
          </a:xfrm>
          <a:prstGeom prst="rect">
            <a:avLst/>
          </a:prstGeom>
        </p:spPr>
      </p:pic>
      <p:sp>
        <p:nvSpPr>
          <p:cNvPr id="7" name="TextBox 6"/>
          <p:cNvSpPr txBox="1"/>
          <p:nvPr/>
        </p:nvSpPr>
        <p:spPr>
          <a:xfrm>
            <a:off x="430307" y="1079884"/>
            <a:ext cx="6394823" cy="2308324"/>
          </a:xfrm>
          <a:prstGeom prst="rect">
            <a:avLst/>
          </a:prstGeom>
          <a:noFill/>
        </p:spPr>
        <p:txBody>
          <a:bodyPr wrap="square" rtlCol="0">
            <a:spAutoFit/>
          </a:bodyPr>
          <a:lstStyle/>
          <a:p>
            <a:r>
              <a:rPr lang="en-US" sz="1600" dirty="0"/>
              <a:t>Traditional artificial intelligence seeks to build </a:t>
            </a:r>
            <a:r>
              <a:rPr lang="en-US" sz="1600" b="1" dirty="0"/>
              <a:t>logical agents </a:t>
            </a:r>
            <a:r>
              <a:rPr lang="en-US" sz="1600" dirty="0"/>
              <a:t>that have a </a:t>
            </a:r>
            <a:r>
              <a:rPr lang="en-US" sz="1600" b="1" dirty="0"/>
              <a:t>symbolic representation </a:t>
            </a:r>
            <a:r>
              <a:rPr lang="en-US" sz="1600" dirty="0"/>
              <a:t>of their environment.  </a:t>
            </a:r>
          </a:p>
          <a:p>
            <a:endParaRPr lang="en-US" sz="1600" dirty="0"/>
          </a:p>
          <a:p>
            <a:pPr>
              <a:lnSpc>
                <a:spcPct val="150000"/>
              </a:lnSpc>
            </a:pPr>
            <a:r>
              <a:rPr lang="en-US" sz="1600" dirty="0"/>
              <a:t>They leverage: </a:t>
            </a:r>
          </a:p>
          <a:p>
            <a:pPr marL="742950" lvl="1" indent="-285750">
              <a:lnSpc>
                <a:spcPct val="150000"/>
              </a:lnSpc>
              <a:buFont typeface="Arial" panose="020B0604020202020204" pitchFamily="34" charset="0"/>
              <a:buChar char="•"/>
            </a:pPr>
            <a:r>
              <a:rPr lang="en-US" sz="1600" dirty="0"/>
              <a:t>Efficient search strategies </a:t>
            </a:r>
          </a:p>
          <a:p>
            <a:pPr marL="742950" lvl="1" indent="-285750">
              <a:lnSpc>
                <a:spcPct val="150000"/>
              </a:lnSpc>
              <a:buFont typeface="Arial" panose="020B0604020202020204" pitchFamily="34" charset="0"/>
              <a:buChar char="•"/>
            </a:pPr>
            <a:r>
              <a:rPr lang="en-US" sz="1600" dirty="0"/>
              <a:t>Expert domain knowledge </a:t>
            </a:r>
          </a:p>
          <a:p>
            <a:pPr marL="742950" lvl="1" indent="-285750">
              <a:lnSpc>
                <a:spcPct val="150000"/>
              </a:lnSpc>
              <a:buFont typeface="Arial" panose="020B0604020202020204" pitchFamily="34" charset="0"/>
              <a:buChar char="•"/>
            </a:pPr>
            <a:r>
              <a:rPr lang="en-US" sz="1600" dirty="0"/>
              <a:t>Formal logic </a:t>
            </a:r>
          </a:p>
        </p:txBody>
      </p:sp>
      <p:pic>
        <p:nvPicPr>
          <p:cNvPr id="1026" name="Picture 2" descr="https://www.endtoend.ai/assets/blog/rl-weekly/31/hide-and-seek-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24604" y="3613503"/>
            <a:ext cx="9542791" cy="29410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842" y="6567872"/>
            <a:ext cx="12148158" cy="261610"/>
          </a:xfrm>
          <a:prstGeom prst="rect">
            <a:avLst/>
          </a:prstGeom>
        </p:spPr>
        <p:txBody>
          <a:bodyPr wrap="square">
            <a:spAutoFit/>
          </a:bodyPr>
          <a:lstStyle/>
          <a:p>
            <a:r>
              <a:rPr lang="en-US" sz="1100" dirty="0">
                <a:hlinkClick r:id="rId6"/>
              </a:rPr>
              <a:t>https://openai.com/blog/emergent-tool-use/</a:t>
            </a:r>
            <a:r>
              <a:rPr lang="en-US" sz="1100" dirty="0"/>
              <a:t>  	 				                                      </a:t>
            </a:r>
            <a:r>
              <a:rPr lang="en-US" sz="1100" dirty="0">
                <a:hlinkClick r:id="rId7"/>
              </a:rPr>
              <a:t>https://commons.wikimedia.org/wiki/File:Sudoku_solved_by_bactracking.gif</a:t>
            </a:r>
            <a:r>
              <a:rPr lang="en-US" sz="1100" dirty="0"/>
              <a:t>   </a:t>
            </a:r>
          </a:p>
        </p:txBody>
      </p:sp>
    </p:spTree>
    <p:extLst>
      <p:ext uri="{BB962C8B-B14F-4D97-AF65-F5344CB8AC3E}">
        <p14:creationId xmlns:p14="http://schemas.microsoft.com/office/powerpoint/2010/main" val="4949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89614" y="1787656"/>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Rather than logically modeling nature, ML assumes the model using data.</a:t>
            </a:r>
          </a:p>
        </p:txBody>
      </p:sp>
      <p:sp>
        <p:nvSpPr>
          <p:cNvPr id="2" name="Content Placeholder 1">
            <a:extLst>
              <a:ext uri="{FF2B5EF4-FFF2-40B4-BE49-F238E27FC236}">
                <a16:creationId xmlns:a16="http://schemas.microsoft.com/office/drawing/2014/main" id="{6B8BD4C6-54E4-4BE1-B153-8D1D40E6733F}"/>
              </a:ext>
            </a:extLst>
          </p:cNvPr>
          <p:cNvSpPr>
            <a:spLocks noGrp="1"/>
          </p:cNvSpPr>
          <p:nvPr>
            <p:ph idx="1"/>
          </p:nvPr>
        </p:nvSpPr>
        <p:spPr>
          <a:xfrm>
            <a:off x="589615" y="1228725"/>
            <a:ext cx="8081945" cy="4821555"/>
          </a:xfrm>
        </p:spPr>
        <p:txBody>
          <a:bodyPr/>
          <a:lstStyle/>
          <a:p>
            <a:pPr marL="0" indent="0">
              <a:buNone/>
            </a:pPr>
            <a:r>
              <a:rPr lang="en-US" b="1" dirty="0"/>
              <a:t>Machine learning (ML) </a:t>
            </a:r>
            <a:r>
              <a:rPr lang="en-US" dirty="0"/>
              <a:t>is a data-driven approach to modeling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Two categories: </a:t>
            </a:r>
          </a:p>
          <a:p>
            <a:pPr marL="0" indent="0">
              <a:buNone/>
            </a:pPr>
            <a:endParaRPr lang="en-US" dirty="0"/>
          </a:p>
          <a:p>
            <a:r>
              <a:rPr lang="en-US" b="1" dirty="0"/>
              <a:t>Supervised learning</a:t>
            </a:r>
            <a:r>
              <a:rPr lang="en-US" dirty="0"/>
              <a:t>: Build predictive models from historical data </a:t>
            </a:r>
          </a:p>
          <a:p>
            <a:pPr lvl="1"/>
            <a:endParaRPr lang="en-US" dirty="0"/>
          </a:p>
          <a:p>
            <a:endParaRPr lang="en-US" dirty="0"/>
          </a:p>
          <a:p>
            <a:endParaRPr lang="en-US" dirty="0"/>
          </a:p>
          <a:p>
            <a:pPr marL="0" indent="0">
              <a:buNone/>
            </a:pPr>
            <a:endParaRPr lang="en-US" dirty="0"/>
          </a:p>
          <a:p>
            <a:endParaRPr lang="en-US" b="1" dirty="0"/>
          </a:p>
          <a:p>
            <a:r>
              <a:rPr lang="en-US" b="1" dirty="0"/>
              <a:t>Unsupervised learning</a:t>
            </a:r>
            <a:r>
              <a:rPr lang="en-US" dirty="0"/>
              <a:t>:  Looks for previously undetected patterns or structure in data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13" name="Group 12">
            <a:extLst>
              <a:ext uri="{FF2B5EF4-FFF2-40B4-BE49-F238E27FC236}">
                <a16:creationId xmlns:a16="http://schemas.microsoft.com/office/drawing/2014/main" id="{470E5F1C-7C27-4B80-A69B-1A0F6E44136C}"/>
              </a:ext>
            </a:extLst>
          </p:cNvPr>
          <p:cNvGrpSpPr/>
          <p:nvPr/>
        </p:nvGrpSpPr>
        <p:grpSpPr>
          <a:xfrm>
            <a:off x="3365639" y="3917028"/>
            <a:ext cx="2529898" cy="630942"/>
            <a:chOff x="4862711" y="2070847"/>
            <a:chExt cx="2529898" cy="630942"/>
          </a:xfrm>
        </p:grpSpPr>
        <p:sp>
          <p:nvSpPr>
            <p:cNvPr id="4" name="TextBox 3">
              <a:extLst>
                <a:ext uri="{FF2B5EF4-FFF2-40B4-BE49-F238E27FC236}">
                  <a16:creationId xmlns:a16="http://schemas.microsoft.com/office/drawing/2014/main" id="{9F46AF1A-9F99-45A5-9420-987C85934117}"/>
                </a:ext>
              </a:extLst>
            </p:cNvPr>
            <p:cNvSpPr txBox="1"/>
            <p:nvPr/>
          </p:nvSpPr>
          <p:spPr>
            <a:xfrm>
              <a:off x="4982135" y="2070847"/>
              <a:ext cx="38985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rPr>
                <a:t>A</a:t>
              </a:r>
            </a:p>
          </p:txBody>
        </p:sp>
        <p:sp>
          <p:nvSpPr>
            <p:cNvPr id="5" name="TextBox 4">
              <a:extLst>
                <a:ext uri="{FF2B5EF4-FFF2-40B4-BE49-F238E27FC236}">
                  <a16:creationId xmlns:a16="http://schemas.microsoft.com/office/drawing/2014/main" id="{A531FAAA-9DB6-44FC-AA8D-68502183C542}"/>
                </a:ext>
              </a:extLst>
            </p:cNvPr>
            <p:cNvSpPr txBox="1"/>
            <p:nvPr/>
          </p:nvSpPr>
          <p:spPr>
            <a:xfrm>
              <a:off x="6820017" y="2070847"/>
              <a:ext cx="389850"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rPr>
                <a:t>B</a:t>
              </a:r>
            </a:p>
          </p:txBody>
        </p:sp>
        <p:cxnSp>
          <p:nvCxnSpPr>
            <p:cNvPr id="7" name="Straight Arrow Connector 6">
              <a:extLst>
                <a:ext uri="{FF2B5EF4-FFF2-40B4-BE49-F238E27FC236}">
                  <a16:creationId xmlns:a16="http://schemas.microsoft.com/office/drawing/2014/main" id="{ACCF27A9-39EC-4038-A233-BBD59EAB0059}"/>
                </a:ext>
              </a:extLst>
            </p:cNvPr>
            <p:cNvCxnSpPr>
              <a:cxnSpLocks/>
            </p:cNvCxnSpPr>
            <p:nvPr/>
          </p:nvCxnSpPr>
          <p:spPr>
            <a:xfrm>
              <a:off x="5467575" y="2352020"/>
              <a:ext cx="1320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AB976E-9F16-4DEE-AEA3-A960F4C8B211}"/>
                </a:ext>
              </a:extLst>
            </p:cNvPr>
            <p:cNvSpPr txBox="1"/>
            <p:nvPr/>
          </p:nvSpPr>
          <p:spPr>
            <a:xfrm>
              <a:off x="4862711" y="2363235"/>
              <a:ext cx="628698"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cs typeface="+mn-cs"/>
                </a:rPr>
                <a:t>input</a:t>
              </a:r>
            </a:p>
          </p:txBody>
        </p:sp>
        <p:sp>
          <p:nvSpPr>
            <p:cNvPr id="12" name="TextBox 11">
              <a:extLst>
                <a:ext uri="{FF2B5EF4-FFF2-40B4-BE49-F238E27FC236}">
                  <a16:creationId xmlns:a16="http://schemas.microsoft.com/office/drawing/2014/main" id="{22405C76-847E-41AB-B1D5-701B90AD82FE}"/>
                </a:ext>
              </a:extLst>
            </p:cNvPr>
            <p:cNvSpPr txBox="1"/>
            <p:nvPr/>
          </p:nvSpPr>
          <p:spPr>
            <a:xfrm>
              <a:off x="6637274" y="2363235"/>
              <a:ext cx="755335"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cs typeface="+mn-cs"/>
                </a:rPr>
                <a:t>output</a:t>
              </a:r>
            </a:p>
          </p:txBody>
        </p:sp>
      </p:grpSp>
      <p:sp>
        <p:nvSpPr>
          <p:cNvPr id="8" name="Rectangle 7"/>
          <p:cNvSpPr/>
          <p:nvPr/>
        </p:nvSpPr>
        <p:spPr>
          <a:xfrm>
            <a:off x="114300" y="6446550"/>
            <a:ext cx="7216140" cy="21544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ＭＳ Ｐゴシック" charset="-128"/>
                <a:cs typeface="+mn-cs"/>
                <a:hlinkClick r:id="rId3"/>
              </a:rPr>
              <a:t>https://www.researchgate.net/figure/Examples-of-Supervised-Learning-Linear-Regression-and-Unsupervised-Learning_fig3_336642133</a:t>
            </a:r>
            <a:endParaRPr kumimoji="0" lang="en-US" sz="800" b="0" i="0" u="none" strike="noStrike" kern="1200" cap="none" spc="0" normalizeH="0" baseline="0" noProof="0" dirty="0">
              <a:ln>
                <a:noFill/>
              </a:ln>
              <a:solidFill>
                <a:srgbClr val="000000"/>
              </a:solidFill>
              <a:effectLst/>
              <a:uLnTx/>
              <a:uFillTx/>
              <a:latin typeface="Arial" charset="0"/>
              <a:ea typeface="ＭＳ Ｐゴシック" charset="-128"/>
              <a:cs typeface="+mn-cs"/>
            </a:endParaRPr>
          </a:p>
        </p:txBody>
      </p:sp>
      <p:pic>
        <p:nvPicPr>
          <p:cNvPr id="2050" name="Picture 2" descr="https://www.researchgate.net/profile/Zhenyu_Wen/publication/336642133/figure/fig3/AS:815304842170368@1571395230317/Examples-of-Supervised-Learning-Linear-Regression-and-Unsupervised-Learning.png"/>
          <p:cNvPicPr>
            <a:picLocks noChangeAspect="1" noChangeArrowheads="1"/>
          </p:cNvPicPr>
          <p:nvPr/>
        </p:nvPicPr>
        <p:blipFill rotWithShape="1">
          <a:blip r:embed="rId4">
            <a:extLst>
              <a:ext uri="{28A0092B-C50C-407E-A947-70E740481C1C}">
                <a14:useLocalDpi xmlns:a14="http://schemas.microsoft.com/office/drawing/2010/main" val="0"/>
              </a:ext>
            </a:extLst>
          </a:blip>
          <a:srcRect l="4699" t="10774" r="50906" b="4311"/>
          <a:stretch/>
        </p:blipFill>
        <p:spPr bwMode="auto">
          <a:xfrm>
            <a:off x="9207236" y="2891485"/>
            <a:ext cx="2286000" cy="173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www.researchgate.net/profile/Zhenyu_Wen/publication/336642133/figure/fig3/AS:815304842170368@1571395230317/Examples-of-Supervised-Learning-Linear-Regression-and-Unsupervised-Learning.png"/>
          <p:cNvPicPr>
            <a:picLocks noChangeAspect="1" noChangeArrowheads="1"/>
          </p:cNvPicPr>
          <p:nvPr/>
        </p:nvPicPr>
        <p:blipFill rotWithShape="1">
          <a:blip r:embed="rId4">
            <a:extLst>
              <a:ext uri="{28A0092B-C50C-407E-A947-70E740481C1C}">
                <a14:useLocalDpi xmlns:a14="http://schemas.microsoft.com/office/drawing/2010/main" val="0"/>
              </a:ext>
            </a:extLst>
          </a:blip>
          <a:srcRect l="52590" t="10668" r="4218" b="3485"/>
          <a:stretch/>
        </p:blipFill>
        <p:spPr bwMode="auto">
          <a:xfrm>
            <a:off x="9160048" y="4771154"/>
            <a:ext cx="2224087" cy="175260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1628FFCE-20CC-406E-A260-F01492D31401}"/>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Machine Learning</a:t>
            </a:r>
          </a:p>
        </p:txBody>
      </p:sp>
    </p:spTree>
    <p:extLst>
      <p:ext uri="{BB962C8B-B14F-4D97-AF65-F5344CB8AC3E}">
        <p14:creationId xmlns:p14="http://schemas.microsoft.com/office/powerpoint/2010/main" val="1629421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204937"/>
          </a:xfrm>
        </p:spPr>
        <p:txBody>
          <a:bodyPr/>
          <a:lstStyle/>
          <a:p>
            <a:pPr marL="0" indent="0">
              <a:buNone/>
            </a:pPr>
            <a:r>
              <a:rPr lang="en-US" dirty="0"/>
              <a:t>What does it mean for the mathematical model to </a:t>
            </a:r>
            <a:r>
              <a:rPr lang="en-US" b="1" dirty="0"/>
              <a:t>learn</a:t>
            </a:r>
            <a:r>
              <a:rPr lang="en-US" dirty="0"/>
              <a:t>?</a:t>
            </a:r>
          </a:p>
          <a:p>
            <a:pPr marL="0" indent="0">
              <a:buNone/>
            </a:pPr>
            <a:endParaRPr lang="en-US" dirty="0"/>
          </a:p>
          <a:p>
            <a:pPr marL="0" indent="0">
              <a:buNone/>
            </a:pPr>
            <a:endParaRPr lang="en-US" dirty="0"/>
          </a:p>
          <a:p>
            <a:pPr>
              <a:lnSpc>
                <a:spcPct val="150000"/>
              </a:lnSpc>
              <a:buAutoNum type="arabicPeriod"/>
            </a:pPr>
            <a:r>
              <a:rPr lang="en-US" dirty="0"/>
              <a:t>Start with a random model</a:t>
            </a:r>
          </a:p>
          <a:p>
            <a:pPr>
              <a:lnSpc>
                <a:spcPct val="150000"/>
              </a:lnSpc>
              <a:buAutoNum type="arabicPeriod"/>
            </a:pPr>
            <a:r>
              <a:rPr lang="en-US" dirty="0"/>
              <a:t>Check it’s performance on a training dataset  </a:t>
            </a:r>
          </a:p>
          <a:p>
            <a:pPr>
              <a:lnSpc>
                <a:spcPct val="150000"/>
              </a:lnSpc>
              <a:buAutoNum type="arabicPeriod"/>
            </a:pPr>
            <a:r>
              <a:rPr lang="en-US" dirty="0"/>
              <a:t>Apply a small correction </a:t>
            </a:r>
          </a:p>
          <a:p>
            <a:pPr>
              <a:lnSpc>
                <a:spcPct val="150000"/>
              </a:lnSpc>
              <a:buAutoNum type="arabicPeriod"/>
            </a:pPr>
            <a:r>
              <a:rPr lang="en-US" dirty="0"/>
              <a:t>Repeat 2 &amp; 3 until model is acceptable </a:t>
            </a:r>
          </a:p>
          <a:p>
            <a:pPr marL="0" indent="0">
              <a:buNone/>
            </a:pPr>
            <a:endParaRPr lang="en-US" dirty="0"/>
          </a:p>
          <a:p>
            <a:pPr marL="0" indent="0">
              <a:buNone/>
            </a:pPr>
            <a:endParaRPr lang="en-US" dirty="0"/>
          </a:p>
          <a:p>
            <a:pPr marL="0" indent="0">
              <a:buNone/>
            </a:pPr>
            <a:r>
              <a:rPr lang="en-US" dirty="0"/>
              <a:t>This iterative process is called </a:t>
            </a:r>
            <a:r>
              <a:rPr lang="en-US" b="1" dirty="0"/>
              <a:t>gradient descent</a:t>
            </a:r>
            <a:r>
              <a:rPr lang="en-US" dirty="0"/>
              <a:t>.</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a:t>
            </a:r>
          </a:p>
        </p:txBody>
      </p:sp>
      <p:sp>
        <p:nvSpPr>
          <p:cNvPr id="4" name="Rounded Rectangle 3"/>
          <p:cNvSpPr/>
          <p:nvPr/>
        </p:nvSpPr>
        <p:spPr>
          <a:xfrm>
            <a:off x="846137" y="5611090"/>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solidFill>
                  <a:schemeClr val="tx1"/>
                </a:solidFill>
              </a:rPr>
              <a:t>Learning is improving performance on a dataset. </a:t>
            </a:r>
          </a:p>
        </p:txBody>
      </p:sp>
      <p:pic>
        <p:nvPicPr>
          <p:cNvPr id="2050" name="Picture 2" descr="https://www.cs.toronto.edu/~frossard/post/linear_regression/lre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78494" y="1277351"/>
            <a:ext cx="5331011" cy="399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52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UNCLASSIFIED//FOUO//DRAFT//PRE-DECISIONAL">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2781</Words>
  <Application>Microsoft Office PowerPoint</Application>
  <PresentationFormat>Widescreen</PresentationFormat>
  <Paragraphs>445</Paragraphs>
  <Slides>47</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Arial Bold</vt:lpstr>
      <vt:lpstr>Calibri</vt:lpstr>
      <vt:lpstr>Calibri Light</vt:lpstr>
      <vt:lpstr>Office Theme</vt:lpstr>
      <vt:lpstr>1_UNCLASSIFIED//FOUO//DRAFT//PRE-DECISIONAL</vt:lpstr>
      <vt:lpstr>Introduction to Neural Networks for Deep Learning with TensorFlow</vt:lpstr>
      <vt:lpstr>Abstract</vt:lpstr>
      <vt:lpstr>PowerPoint Presentation</vt:lpstr>
      <vt:lpstr>Agenda</vt:lpstr>
      <vt:lpstr>Module 0  Background and context </vt:lpstr>
      <vt:lpstr>Common Buzzword</vt:lpstr>
      <vt:lpstr>AI – The logical, Symbolic Agent</vt:lpstr>
      <vt:lpstr>PowerPoint Presentation</vt:lpstr>
      <vt:lpstr>Learning</vt:lpstr>
      <vt:lpstr>Learning via Gradient Descent</vt:lpstr>
      <vt:lpstr>Learning via Gradient Descent</vt:lpstr>
      <vt:lpstr>Module 1  Deep Learning Theory </vt:lpstr>
      <vt:lpstr>PowerPoint Presentation</vt:lpstr>
      <vt:lpstr>PowerPoint Presentation</vt:lpstr>
      <vt:lpstr>PowerPoint Presentation</vt:lpstr>
      <vt:lpstr>PowerPoint Presentation</vt:lpstr>
      <vt:lpstr>Artificial neural Network – Handwritten Digits</vt:lpstr>
      <vt:lpstr>Artificial neural Network – Handwritten Digits</vt:lpstr>
      <vt:lpstr>Artificial neural Network – Handwritten Digits</vt:lpstr>
      <vt:lpstr>PowerPoint Presentation</vt:lpstr>
      <vt:lpstr>Artificial neural Network – Handwritten Digits</vt:lpstr>
      <vt:lpstr>Artificial neural Network Learning</vt:lpstr>
      <vt:lpstr>Artificial neural Network Learning</vt:lpstr>
      <vt:lpstr>Neural Network Advantages</vt:lpstr>
      <vt:lpstr>Neural Network Disadvantages</vt:lpstr>
      <vt:lpstr>Module 2  Implementation Using TensorFlow</vt:lpstr>
      <vt:lpstr>PowerPoint Presentation</vt:lpstr>
      <vt:lpstr>PowerPoint Presentation</vt:lpstr>
      <vt:lpstr>PowerPoint Presentation</vt:lpstr>
      <vt:lpstr>PowerPoint Presentation</vt:lpstr>
      <vt:lpstr>PowerPoint Presentation</vt:lpstr>
      <vt:lpstr>Data</vt:lpstr>
      <vt:lpstr>Data</vt:lpstr>
      <vt:lpstr>Data</vt:lpstr>
      <vt:lpstr>Data Integrity</vt:lpstr>
      <vt:lpstr>Data Integrity</vt:lpstr>
      <vt:lpstr>Data Integrity</vt:lpstr>
      <vt:lpstr>Data Integrity</vt:lpstr>
      <vt:lpstr>Data Integrity</vt:lpstr>
      <vt:lpstr>Neural Network Variants</vt:lpstr>
      <vt:lpstr>Convolutional Neural Networks</vt:lpstr>
      <vt:lpstr>Recurrent Neural Network</vt:lpstr>
      <vt:lpstr>Autoencoders</vt:lpstr>
      <vt:lpstr>Generative Adversarial Networks (GANs)</vt:lpstr>
      <vt:lpstr>Generative Adversarial Networks (GANs)</vt:lpstr>
      <vt:lpstr>Generative Adversarial Networks (GANs)</vt:lpstr>
      <vt:lpstr>GANs – some Funny bad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Roshan Patel</dc:creator>
  <cp:lastModifiedBy>Roshan Patel</cp:lastModifiedBy>
  <cp:revision>76</cp:revision>
  <dcterms:created xsi:type="dcterms:W3CDTF">2021-04-01T16:29:52Z</dcterms:created>
  <dcterms:modified xsi:type="dcterms:W3CDTF">2021-04-06T20:53:54Z</dcterms:modified>
</cp:coreProperties>
</file>